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9"/>
  </p:notesMasterIdLst>
  <p:sldIdLst>
    <p:sldId id="256" r:id="rId2"/>
    <p:sldId id="267" r:id="rId3"/>
    <p:sldId id="261" r:id="rId4"/>
    <p:sldId id="270" r:id="rId5"/>
    <p:sldId id="274" r:id="rId6"/>
    <p:sldId id="271" r:id="rId7"/>
    <p:sldId id="272" r:id="rId8"/>
  </p:sldIdLst>
  <p:sldSz cx="12192000" cy="6858000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07" userDrawn="1">
          <p15:clr>
            <a:srgbClr val="A4A3A4"/>
          </p15:clr>
        </p15:guide>
        <p15:guide id="2" pos="565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irector" initials="D" lastIdx="1" clrIdx="0">
    <p:extLst>
      <p:ext uri="{19B8F6BF-5375-455C-9EA6-DF929625EA0E}">
        <p15:presenceInfo xmlns:p15="http://schemas.microsoft.com/office/powerpoint/2012/main" userId="Directo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C0CED9"/>
    <a:srgbClr val="FFF2CC"/>
    <a:srgbClr val="0000FF"/>
    <a:srgbClr val="DBEEF3"/>
    <a:srgbClr val="F2DCDA"/>
    <a:srgbClr val="F2F2F2"/>
    <a:srgbClr val="FFC9C9"/>
    <a:srgbClr val="CCE4BE"/>
    <a:srgbClr val="E0F0D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7AC3CCA-C797-4891-BE02-D94E43425B78}" styleName="Средний стиль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21E4AEA4-8DFA-4A89-87EB-49C32662AFE0}" styleName="Средний стиль 2 —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38B1855-1B75-4FBE-930C-398BA8C253C6}" styleName="Стиль из темы 2 - акцент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16D9F66E-5EB9-4882-86FB-DCBF35E3C3E4}" styleName="Средний стиль 4 —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882" autoAdjust="0"/>
    <p:restoredTop sz="94434" autoAdjust="0"/>
  </p:normalViewPr>
  <p:slideViewPr>
    <p:cSldViewPr snapToGrid="0">
      <p:cViewPr varScale="1">
        <p:scale>
          <a:sx n="63" d="100"/>
          <a:sy n="63" d="100"/>
        </p:scale>
        <p:origin x="72" y="1050"/>
      </p:cViewPr>
      <p:guideLst>
        <p:guide orient="horz" pos="3407"/>
        <p:guide pos="5654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FF0000"/>
              </a:solidFill>
              <a:ln>
                <a:noFill/>
              </a:ln>
              <a:effectLst/>
            </c:spPr>
          </c:dPt>
          <c:cat>
            <c:strRef>
              <c:f>Лист1!$A$2:$A$5</c:f>
              <c:strCache>
                <c:ptCount val="4"/>
                <c:pt idx="0">
                  <c:v>БпЛА</c:v>
                </c:pt>
                <c:pt idx="1">
                  <c:v>РСЗО и КР</c:v>
                </c:pt>
                <c:pt idx="2">
                  <c:v>Вертолёты</c:v>
                </c:pt>
                <c:pt idx="3">
                  <c:v>Самолёты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0.54</c:v>
                </c:pt>
                <c:pt idx="1">
                  <c:v>0.24</c:v>
                </c:pt>
                <c:pt idx="2">
                  <c:v>0.13</c:v>
                </c:pt>
                <c:pt idx="3">
                  <c:v>0.09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Лист1!$A$2:$A$5</c:f>
              <c:strCache>
                <c:ptCount val="4"/>
                <c:pt idx="0">
                  <c:v>БпЛА</c:v>
                </c:pt>
                <c:pt idx="1">
                  <c:v>РСЗО и КР</c:v>
                </c:pt>
                <c:pt idx="2">
                  <c:v>Вертолёты</c:v>
                </c:pt>
                <c:pt idx="3">
                  <c:v>Самолёты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Столбец2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Лист1!$A$2:$A$5</c:f>
              <c:strCache>
                <c:ptCount val="4"/>
                <c:pt idx="0">
                  <c:v>БпЛА</c:v>
                </c:pt>
                <c:pt idx="1">
                  <c:v>РСЗО и КР</c:v>
                </c:pt>
                <c:pt idx="2">
                  <c:v>Вертолёты</c:v>
                </c:pt>
                <c:pt idx="3">
                  <c:v>Самолёты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26925376"/>
        <c:axId val="426919936"/>
      </c:barChart>
      <c:catAx>
        <c:axId val="42692537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26919936"/>
        <c:crosses val="autoZero"/>
        <c:auto val="1"/>
        <c:lblAlgn val="ctr"/>
        <c:lblOffset val="100"/>
        <c:noMultiLvlLbl val="0"/>
      </c:catAx>
      <c:valAx>
        <c:axId val="42691993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2692537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8056"/>
          </a:xfrm>
          <a:prstGeom prst="rect">
            <a:avLst/>
          </a:prstGeom>
        </p:spPr>
        <p:txBody>
          <a:bodyPr vert="horz" lIns="91438" tIns="45719" rIns="91438" bIns="45719" rtlCol="0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38" tIns="45719" rIns="91438" bIns="45719" rtlCol="0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fld id="{587FA355-4235-4989-B545-1C4098BE09DA}" type="datetimeFigureOut">
              <a:rPr lang="ru-RU" smtClean="0"/>
              <a:pPr/>
              <a:t>15.04.2025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8" tIns="45719" rIns="91438" bIns="45719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38" tIns="45719" rIns="91438" bIns="45719" rtlCol="0"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584"/>
            <a:ext cx="2945659" cy="498055"/>
          </a:xfrm>
          <a:prstGeom prst="rect">
            <a:avLst/>
          </a:prstGeom>
        </p:spPr>
        <p:txBody>
          <a:bodyPr vert="horz" lIns="91438" tIns="45719" rIns="91438" bIns="45719" rtlCol="0" anchor="b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38" tIns="45719" rIns="91438" bIns="45719" rtlCol="0" anchor="b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fld id="{C0F74401-F2C2-4BFB-867D-66618B78D10A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952509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F74401-F2C2-4BFB-867D-66618B78D10A}" type="slidenum">
              <a:rPr lang="ru-RU" smtClean="0"/>
              <a:pPr/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582316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F74401-F2C2-4BFB-867D-66618B78D10A}" type="slidenum">
              <a:rPr lang="ru-RU" smtClean="0"/>
              <a:pPr/>
              <a:t>7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011792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DDD8CA-9599-4E4A-B23F-A8AF5E77AB10}" type="datetime1">
              <a:rPr lang="ru-RU" smtClean="0"/>
              <a:t>15.04.2025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90362-A7FF-427D-9BB7-38AE45304184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580207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1DA28-D261-4045-BE86-9B1C50EE55A4}" type="datetime1">
              <a:rPr lang="ru-RU" smtClean="0"/>
              <a:t>15.04.2025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90362-A7FF-427D-9BB7-38AE45304184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69687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039F3-ABCD-4F67-B451-A8874B0E9EB1}" type="datetime1">
              <a:rPr lang="ru-RU" smtClean="0"/>
              <a:t>15.04.2025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90362-A7FF-427D-9BB7-38AE45304184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078692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8B98C-56AD-44DD-B48A-AA22C6D2A3E6}" type="datetime1">
              <a:rPr lang="ru-RU" smtClean="0"/>
              <a:t>15.04.2025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90362-A7FF-427D-9BB7-38AE45304184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443071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7AEA6-BE75-46C0-A473-979C9E022FEE}" type="datetime1">
              <a:rPr lang="ru-RU" smtClean="0"/>
              <a:t>15.04.2025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90362-A7FF-427D-9BB7-38AE45304184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768652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6BA9E-4859-4536-9460-1A818A58E072}" type="datetime1">
              <a:rPr lang="ru-RU" smtClean="0"/>
              <a:t>15.04.2025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90362-A7FF-427D-9BB7-38AE45304184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49573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FCFB1-8447-415B-82C8-2002B9B646F7}" type="datetime1">
              <a:rPr lang="ru-RU" smtClean="0"/>
              <a:t>15.04.2025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90362-A7FF-427D-9BB7-38AE45304184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36696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557D0-DA3D-44AC-820B-511E95F05B13}" type="datetime1">
              <a:rPr lang="ru-RU" smtClean="0"/>
              <a:t>15.04.2025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90362-A7FF-427D-9BB7-38AE45304184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289761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1A107-C794-4404-B1BF-BB39CD214EBE}" type="datetime1">
              <a:rPr lang="ru-RU" smtClean="0"/>
              <a:t>15.04.2025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90362-A7FF-427D-9BB7-38AE45304184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015231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C697F-B853-4E4D-B948-B632DC06963C}" type="datetime1">
              <a:rPr lang="ru-RU" smtClean="0"/>
              <a:t>15.04.2025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90362-A7FF-427D-9BB7-38AE45304184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690797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72D42-61F6-41F6-BA3A-A51F31E0A927}" type="datetime1">
              <a:rPr lang="ru-RU" smtClean="0"/>
              <a:t>15.04.2025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90362-A7FF-427D-9BB7-38AE45304184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035871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7196FC44-5791-4080-877A-CF2653E46DD6}" type="datetime1">
              <a:rPr lang="ru-RU" smtClean="0"/>
              <a:pPr/>
              <a:t>15.04.2025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E0690362-A7FF-427D-9BB7-38AE45304184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954766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Arial" panose="020B060402020202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chart" Target="../charts/chart1.xml"/><Relationship Id="rId7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g"/><Relationship Id="rId4" Type="http://schemas.openxmlformats.org/officeDocument/2006/relationships/image" Target="../media/image3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4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Relationship Id="rId9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рямоугольник 12"/>
          <p:cNvSpPr/>
          <p:nvPr/>
        </p:nvSpPr>
        <p:spPr>
          <a:xfrm>
            <a:off x="0" y="0"/>
            <a:ext cx="1447800" cy="6858000"/>
          </a:xfrm>
          <a:prstGeom prst="rect">
            <a:avLst/>
          </a:prstGeom>
          <a:solidFill>
            <a:schemeClr val="tx1">
              <a:lumMod val="50000"/>
              <a:lumOff val="50000"/>
              <a:alpha val="3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422780" y="21609"/>
            <a:ext cx="10748613" cy="1015663"/>
          </a:xfrm>
          <a:prstGeom prst="rect">
            <a:avLst/>
          </a:prstGeom>
          <a:noFill/>
          <a:effectLst>
            <a:outerShdw blurRad="50800" dist="38100" dir="5400000" algn="t" rotWithShape="0">
              <a:schemeClr val="bg1">
                <a:alpha val="40000"/>
              </a:schemeClr>
            </a:outerShdw>
          </a:effectLst>
        </p:spPr>
        <p:txBody>
          <a:bodyPr wrap="square" rtlCol="0" anchor="ctr">
            <a:spAutoFit/>
          </a:bodyPr>
          <a:lstStyle/>
          <a:p>
            <a:pPr algn="ctr"/>
            <a:r>
              <a:rPr lang="ru-RU" sz="2000" b="1" dirty="0" smtClean="0">
                <a:latin typeface="Arial" panose="020B0604020202020204" pitchFamily="34" charset="0"/>
                <a:ea typeface="Microsoft JhengHei UI Light" panose="020B0304030504040204" pitchFamily="34" charset="-120"/>
                <a:cs typeface="Arial" panose="020B0604020202020204" pitchFamily="34" charset="0"/>
              </a:rPr>
              <a:t>ЯРОСЛАВСКОЕ ВЫСШЕЕ ВОЕННОЕ УЧИЛИЩЕ </a:t>
            </a:r>
          </a:p>
          <a:p>
            <a:pPr algn="ctr"/>
            <a:r>
              <a:rPr lang="ru-RU" sz="2000" b="1" dirty="0" smtClean="0">
                <a:latin typeface="Arial" panose="020B0604020202020204" pitchFamily="34" charset="0"/>
                <a:ea typeface="Microsoft JhengHei UI Light" panose="020B0304030504040204" pitchFamily="34" charset="-120"/>
                <a:cs typeface="Arial" panose="020B0604020202020204" pitchFamily="34" charset="0"/>
              </a:rPr>
              <a:t>ПРОТИВОВОЗДУШНОЙ ОБОРОНЫ </a:t>
            </a:r>
          </a:p>
          <a:p>
            <a:pPr algn="ctr"/>
            <a:r>
              <a:rPr lang="ru-RU" sz="2000" b="1" dirty="0" smtClean="0">
                <a:latin typeface="Arial" panose="020B0604020202020204" pitchFamily="34" charset="0"/>
                <a:ea typeface="Microsoft JhengHei UI Light" panose="020B0304030504040204" pitchFamily="34" charset="-120"/>
                <a:cs typeface="Arial" panose="020B0604020202020204" pitchFamily="34" charset="0"/>
              </a:rPr>
              <a:t>ИМЕНИ МАРШАЛА СОВЕТСВОГО СОЮЗА Л.А.ГОВОРОВА</a:t>
            </a: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0608" y="12700"/>
            <a:ext cx="1402172" cy="1667099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8164979" y="4374377"/>
            <a:ext cx="3817392" cy="861774"/>
          </a:xfrm>
          <a:prstGeom prst="rect">
            <a:avLst/>
          </a:prstGeom>
          <a:noFill/>
          <a:effectLst>
            <a:outerShdw blurRad="50800" dist="38100" dir="5400000" algn="t" rotWithShape="0">
              <a:schemeClr val="bg1">
                <a:alpha val="40000"/>
              </a:schemeClr>
            </a:outerShdw>
          </a:effectLst>
        </p:spPr>
        <p:txBody>
          <a:bodyPr wrap="none" rtlCol="0">
            <a:spAutoFit/>
          </a:bodyPr>
          <a:lstStyle/>
          <a:p>
            <a:pPr algn="r">
              <a:lnSpc>
                <a:spcPts val="3000"/>
              </a:lnSpc>
            </a:pPr>
            <a:r>
              <a:rPr lang="ru-RU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Адъюнкт:</a:t>
            </a:r>
            <a:endParaRPr lang="ru-RU" b="1" u="sng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>
              <a:lnSpc>
                <a:spcPts val="3000"/>
              </a:lnSpc>
            </a:pP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старший лейтенант Зацепин Д.А. 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8020966" y="5100154"/>
            <a:ext cx="3961405" cy="1246495"/>
          </a:xfrm>
          <a:prstGeom prst="rect">
            <a:avLst/>
          </a:prstGeom>
          <a:noFill/>
          <a:effectLst>
            <a:outerShdw blurRad="50800" dist="38100" dir="5400000" algn="t" rotWithShape="0">
              <a:schemeClr val="bg1">
                <a:alpha val="40000"/>
              </a:schemeClr>
            </a:outerShdw>
          </a:effectLst>
        </p:spPr>
        <p:txBody>
          <a:bodyPr wrap="none" rtlCol="0">
            <a:spAutoFit/>
          </a:bodyPr>
          <a:lstStyle/>
          <a:p>
            <a:pPr algn="r">
              <a:lnSpc>
                <a:spcPts val="3000"/>
              </a:lnSpc>
            </a:pPr>
            <a:r>
              <a:rPr lang="ru-RU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Научный руководитель:</a:t>
            </a:r>
          </a:p>
          <a:p>
            <a:pPr algn="r">
              <a:lnSpc>
                <a:spcPts val="3000"/>
              </a:lnSpc>
            </a:pP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кандидат технических наук, доцент</a:t>
            </a:r>
          </a:p>
          <a:p>
            <a:pPr algn="r">
              <a:lnSpc>
                <a:spcPts val="3000"/>
              </a:lnSpc>
            </a:pP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Сисигин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 И.В.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5945686" y="6462306"/>
            <a:ext cx="20773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Ярославль - 2025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468408" y="1400161"/>
            <a:ext cx="1072359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Способ увеличения </a:t>
            </a:r>
            <a:r>
              <a:rPr lang="ru-RU" sz="2800" b="1" dirty="0">
                <a:latin typeface="Arial" panose="020B0604020202020204" pitchFamily="34" charset="0"/>
                <a:cs typeface="Arial" panose="020B0604020202020204" pitchFamily="34" charset="0"/>
              </a:rPr>
              <a:t>дальности обнаружения </a:t>
            </a:r>
            <a:r>
              <a:rPr lang="ru-RU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беспилотных </a:t>
            </a:r>
            <a:r>
              <a:rPr lang="ru-RU" sz="2800" b="1" dirty="0">
                <a:latin typeface="Arial" panose="020B0604020202020204" pitchFamily="34" charset="0"/>
                <a:cs typeface="Arial" panose="020B0604020202020204" pitchFamily="34" charset="0"/>
              </a:rPr>
              <a:t>летательных </a:t>
            </a:r>
            <a:r>
              <a:rPr lang="ru-RU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аппаратов</a:t>
            </a:r>
            <a:br>
              <a:rPr lang="ru-RU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с </a:t>
            </a:r>
            <a:r>
              <a:rPr lang="ru-RU" sz="2800" b="1" dirty="0">
                <a:latin typeface="Arial" panose="020B0604020202020204" pitchFamily="34" charset="0"/>
                <a:cs typeface="Arial" panose="020B0604020202020204" pitchFamily="34" charset="0"/>
              </a:rPr>
              <a:t>использованием векторного накопления </a:t>
            </a:r>
            <a:r>
              <a:rPr lang="ru-RU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в </a:t>
            </a:r>
            <a:r>
              <a:rPr lang="ru-RU" sz="2800" b="1" dirty="0">
                <a:latin typeface="Arial" panose="020B0604020202020204" pitchFamily="34" charset="0"/>
                <a:cs typeface="Arial" panose="020B0604020202020204" pitchFamily="34" charset="0"/>
              </a:rPr>
              <a:t>пассивных радиотехнических </a:t>
            </a:r>
            <a:r>
              <a:rPr lang="ru-RU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системах</a:t>
            </a:r>
            <a:endParaRPr lang="ru-RU" sz="2800" b="1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2558" y="3313586"/>
            <a:ext cx="4021121" cy="30064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05586354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5" grpId="0"/>
      <p:bldP spid="16" grpId="0"/>
      <p:bldP spid="2" grpId="0"/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1443388" y="0"/>
            <a:ext cx="10748612" cy="493713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chemeClr val="bg1">
                <a:lumMod val="85000"/>
              </a:schemeClr>
            </a:outerShdw>
          </a:effectLst>
        </p:spPr>
        <p:txBody>
          <a:bodyPr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pPr algn="ctr">
              <a:spcAft>
                <a:spcPts val="0"/>
              </a:spcAft>
            </a:pPr>
            <a:r>
              <a:rPr lang="ru-RU" sz="2000" b="1" dirty="0" smtClean="0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Актуальность</a:t>
            </a:r>
            <a:endParaRPr lang="ru-RU" sz="2000" b="1" dirty="0">
              <a:solidFill>
                <a:schemeClr val="bg1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grpSp>
        <p:nvGrpSpPr>
          <p:cNvPr id="7" name="Группа 6"/>
          <p:cNvGrpSpPr/>
          <p:nvPr/>
        </p:nvGrpSpPr>
        <p:grpSpPr>
          <a:xfrm>
            <a:off x="11544439" y="-1515"/>
            <a:ext cx="410178" cy="592065"/>
            <a:chOff x="11328400" y="1"/>
            <a:chExt cx="515072" cy="778667"/>
          </a:xfrm>
        </p:grpSpPr>
        <p:sp>
          <p:nvSpPr>
            <p:cNvPr id="14" name="Прямоугольник 13"/>
            <p:cNvSpPr/>
            <p:nvPr/>
          </p:nvSpPr>
          <p:spPr>
            <a:xfrm>
              <a:off x="11328400" y="1"/>
              <a:ext cx="515072" cy="778664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latin typeface="Arial" panose="020B0604020202020204" pitchFamily="34" charset="0"/>
              </a:endParaRPr>
            </a:p>
          </p:txBody>
        </p:sp>
        <p:sp useBgFill="1">
          <p:nvSpPr>
            <p:cNvPr id="13" name="Равнобедренный треугольник 12"/>
            <p:cNvSpPr/>
            <p:nvPr/>
          </p:nvSpPr>
          <p:spPr>
            <a:xfrm>
              <a:off x="11328400" y="612194"/>
              <a:ext cx="515072" cy="166474"/>
            </a:xfrm>
            <a:prstGeom prst="triangl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latin typeface="Arial" panose="020B0604020202020204" pitchFamily="34" charset="0"/>
              </a:endParaRPr>
            </a:p>
          </p:txBody>
        </p:sp>
      </p:grp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>
          <a:xfrm>
            <a:off x="11597821" y="64293"/>
            <a:ext cx="316992" cy="365125"/>
          </a:xfrm>
        </p:spPr>
        <p:txBody>
          <a:bodyPr/>
          <a:lstStyle/>
          <a:p>
            <a:pPr algn="ctr"/>
            <a:fld id="{E0690362-A7FF-427D-9BB7-38AE45304184}" type="slidenum">
              <a:rPr lang="ru-RU" sz="2400" b="1" i="1" smtClean="0">
                <a:solidFill>
                  <a:schemeClr val="bg1"/>
                </a:solidFill>
                <a:cs typeface="Arial" panose="020B0604020202020204" pitchFamily="34" charset="0"/>
              </a:rPr>
              <a:pPr algn="ctr"/>
              <a:t>2</a:t>
            </a:fld>
            <a:endParaRPr lang="ru-RU" sz="2400" b="1" i="1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0" y="0"/>
            <a:ext cx="1447800" cy="6858000"/>
          </a:xfrm>
          <a:prstGeom prst="rect">
            <a:avLst/>
          </a:prstGeom>
          <a:solidFill>
            <a:schemeClr val="tx1">
              <a:lumMod val="50000"/>
              <a:lumOff val="50000"/>
              <a:alpha val="3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Arial" panose="020B0604020202020204" pitchFamily="34" charset="0"/>
            </a:endParaRPr>
          </a:p>
        </p:txBody>
      </p:sp>
      <p:pic>
        <p:nvPicPr>
          <p:cNvPr id="16" name="Рисунок 1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608" y="12700"/>
            <a:ext cx="1402172" cy="1667099"/>
          </a:xfrm>
          <a:prstGeom prst="rect">
            <a:avLst/>
          </a:prstGeom>
        </p:spPr>
      </p:pic>
      <p:sp>
        <p:nvSpPr>
          <p:cNvPr id="17" name="Прямоугольник 16"/>
          <p:cNvSpPr/>
          <p:nvPr/>
        </p:nvSpPr>
        <p:spPr>
          <a:xfrm>
            <a:off x="1468408" y="3154482"/>
            <a:ext cx="428054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Рисунок 1. Соотношение </a:t>
            </a:r>
            <a:r>
              <a:rPr lang="ru-RU" sz="14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типов СВН применяемых противником в ходе СВО</a:t>
            </a:r>
            <a:endParaRPr lang="en-US" sz="1400" dirty="0">
              <a:latin typeface="Arial" panose="020B0604020202020204" pitchFamily="34" charset="0"/>
            </a:endParaRPr>
          </a:p>
        </p:txBody>
      </p:sp>
      <p:graphicFrame>
        <p:nvGraphicFramePr>
          <p:cNvPr id="18" name="Диаграмма 17"/>
          <p:cNvGraphicFramePr/>
          <p:nvPr>
            <p:extLst>
              <p:ext uri="{D42A27DB-BD31-4B8C-83A1-F6EECF244321}">
                <p14:modId xmlns:p14="http://schemas.microsoft.com/office/powerpoint/2010/main" val="257937873"/>
              </p:ext>
            </p:extLst>
          </p:nvPr>
        </p:nvGraphicFramePr>
        <p:xfrm>
          <a:off x="1468408" y="784608"/>
          <a:ext cx="4255528" cy="22885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9" name="Прямоугольник 18"/>
          <p:cNvSpPr/>
          <p:nvPr/>
        </p:nvSpPr>
        <p:spPr>
          <a:xfrm>
            <a:off x="6208116" y="3257355"/>
            <a:ext cx="576096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Рисунок 2. Статистика применения </a:t>
            </a:r>
            <a:r>
              <a:rPr lang="ru-RU" sz="1400" dirty="0" err="1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БпЛА</a:t>
            </a:r>
            <a:r>
              <a:rPr lang="ru-RU" sz="14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различного назначения</a:t>
            </a:r>
            <a:endParaRPr lang="en-US" sz="1400" dirty="0">
              <a:latin typeface="Arial" panose="020B0604020202020204" pitchFamily="34" charset="0"/>
            </a:endParaRPr>
          </a:p>
        </p:txBody>
      </p:sp>
      <p:pic>
        <p:nvPicPr>
          <p:cNvPr id="20" name="Рисунок 1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48956" y="757178"/>
            <a:ext cx="6401807" cy="2509874"/>
          </a:xfrm>
          <a:prstGeom prst="rect">
            <a:avLst/>
          </a:prstGeom>
        </p:spPr>
      </p:pic>
      <p:grpSp>
        <p:nvGrpSpPr>
          <p:cNvPr id="32" name="Группа 31"/>
          <p:cNvGrpSpPr/>
          <p:nvPr/>
        </p:nvGrpSpPr>
        <p:grpSpPr>
          <a:xfrm>
            <a:off x="7498874" y="3816156"/>
            <a:ext cx="4343937" cy="2744441"/>
            <a:chOff x="3377568" y="3535513"/>
            <a:chExt cx="4183988" cy="2597038"/>
          </a:xfrm>
        </p:grpSpPr>
        <p:pic>
          <p:nvPicPr>
            <p:cNvPr id="11" name="Рисунок 10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04788" y="4694369"/>
              <a:ext cx="2556768" cy="1438182"/>
            </a:xfrm>
            <a:prstGeom prst="rect">
              <a:avLst/>
            </a:prstGeom>
          </p:spPr>
        </p:pic>
        <p:pic>
          <p:nvPicPr>
            <p:cNvPr id="12" name="Рисунок 11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78200" y="3537716"/>
              <a:ext cx="2676351" cy="1504802"/>
            </a:xfrm>
            <a:prstGeom prst="rect">
              <a:avLst/>
            </a:prstGeom>
          </p:spPr>
        </p:pic>
        <p:pic>
          <p:nvPicPr>
            <p:cNvPr id="21" name="Рисунок 20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54552" y="3535513"/>
              <a:ext cx="1507004" cy="1507004"/>
            </a:xfrm>
            <a:prstGeom prst="rect">
              <a:avLst/>
            </a:prstGeom>
          </p:spPr>
        </p:pic>
        <p:pic>
          <p:nvPicPr>
            <p:cNvPr id="23" name="Рисунок 22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77568" y="4981954"/>
              <a:ext cx="1725896" cy="1150597"/>
            </a:xfrm>
            <a:prstGeom prst="rect">
              <a:avLst/>
            </a:prstGeom>
          </p:spPr>
        </p:pic>
      </p:grpSp>
      <p:sp>
        <p:nvSpPr>
          <p:cNvPr id="35" name="Прямоугольник 34"/>
          <p:cNvSpPr/>
          <p:nvPr/>
        </p:nvSpPr>
        <p:spPr>
          <a:xfrm>
            <a:off x="7498875" y="6538348"/>
            <a:ext cx="434393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Рисунок 3. Последствия ударов </a:t>
            </a:r>
            <a:r>
              <a:rPr lang="ru-RU" sz="1400" dirty="0" err="1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БпЛА</a:t>
            </a:r>
            <a:endParaRPr lang="en-US" sz="1400" dirty="0">
              <a:latin typeface="Arial" panose="020B0604020202020204" pitchFamily="34" charset="0"/>
            </a:endParaRPr>
          </a:p>
        </p:txBody>
      </p:sp>
      <p:graphicFrame>
        <p:nvGraphicFramePr>
          <p:cNvPr id="64" name="Таблица 6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9125122"/>
              </p:ext>
            </p:extLst>
          </p:nvPr>
        </p:nvGraphicFramePr>
        <p:xfrm>
          <a:off x="1811294" y="3814152"/>
          <a:ext cx="5282337" cy="1247649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2588496"/>
                <a:gridCol w="2693841"/>
              </a:tblGrid>
              <a:tr h="2178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Активные РЛС</a:t>
                      </a:r>
                      <a:endParaRPr lang="en-US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Пассивные РЛС</a:t>
                      </a:r>
                      <a:endParaRPr lang="en-US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45139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Небольшая дальность обнаружения</a:t>
                      </a:r>
                      <a:endParaRPr lang="en-US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Сигналы случайного характера</a:t>
                      </a:r>
                      <a:endParaRPr lang="en-US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45139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Риск обнаружения и поражения противником</a:t>
                      </a:r>
                      <a:endParaRPr lang="en-US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Сигналы малой мощности</a:t>
                      </a:r>
                      <a:endParaRPr lang="en-US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grpSp>
        <p:nvGrpSpPr>
          <p:cNvPr id="3" name="Группа 2"/>
          <p:cNvGrpSpPr/>
          <p:nvPr/>
        </p:nvGrpSpPr>
        <p:grpSpPr>
          <a:xfrm>
            <a:off x="1817192" y="5344596"/>
            <a:ext cx="5276439" cy="1169551"/>
            <a:chOff x="1629654" y="5454704"/>
            <a:chExt cx="5276439" cy="1169551"/>
          </a:xfrm>
        </p:grpSpPr>
        <p:sp>
          <p:nvSpPr>
            <p:cNvPr id="65" name="Прямоугольник 64"/>
            <p:cNvSpPr/>
            <p:nvPr/>
          </p:nvSpPr>
          <p:spPr>
            <a:xfrm>
              <a:off x="1629654" y="5454704"/>
              <a:ext cx="5276439" cy="116955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ru-RU" sz="1400" b="1" dirty="0" smtClean="0"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Вывод: </a:t>
              </a:r>
              <a:r>
                <a:rPr lang="ru-RU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Активное </a:t>
              </a:r>
              <a:r>
                <a:rPr lang="ru-RU" sz="1400" dirty="0">
                  <a:latin typeface="Arial" panose="020B0604020202020204" pitchFamily="34" charset="0"/>
                  <a:cs typeface="Arial" panose="020B0604020202020204" pitchFamily="34" charset="0"/>
                </a:rPr>
                <a:t>использование беспилотных летательных </a:t>
              </a:r>
              <a:r>
                <a:rPr lang="ru-RU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аппаратов </a:t>
              </a:r>
              <a:r>
                <a:rPr lang="ru-RU" sz="1400" dirty="0">
                  <a:latin typeface="Arial" panose="020B0604020202020204" pitchFamily="34" charset="0"/>
                  <a:cs typeface="Arial" panose="020B0604020202020204" pitchFamily="34" charset="0"/>
                </a:rPr>
                <a:t>(</a:t>
              </a:r>
              <a:r>
                <a:rPr lang="ru-RU" sz="1400" dirty="0" err="1">
                  <a:latin typeface="Arial" panose="020B0604020202020204" pitchFamily="34" charset="0"/>
                  <a:cs typeface="Arial" panose="020B0604020202020204" pitchFamily="34" charset="0"/>
                </a:rPr>
                <a:t>БпЛА</a:t>
              </a:r>
              <a:r>
                <a:rPr lang="ru-RU" sz="1400" dirty="0">
                  <a:latin typeface="Arial" panose="020B0604020202020204" pitchFamily="34" charset="0"/>
                  <a:cs typeface="Arial" panose="020B0604020202020204" pitchFamily="34" charset="0"/>
                </a:rPr>
                <a:t>) различных типов, включая FPV-</a:t>
              </a:r>
              <a:r>
                <a:rPr lang="ru-RU" sz="1400" dirty="0" err="1">
                  <a:latin typeface="Arial" panose="020B0604020202020204" pitchFamily="34" charset="0"/>
                  <a:cs typeface="Arial" panose="020B0604020202020204" pitchFamily="34" charset="0"/>
                </a:rPr>
                <a:t>дроны</a:t>
              </a:r>
              <a:r>
                <a:rPr lang="ru-RU" sz="14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ru-RU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/>
              </a:r>
              <a:br>
                <a:rPr lang="ru-RU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ru-RU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и </a:t>
              </a:r>
              <a:r>
                <a:rPr lang="ru-RU" sz="1400" dirty="0">
                  <a:latin typeface="Arial" panose="020B0604020202020204" pitchFamily="34" charset="0"/>
                  <a:cs typeface="Arial" panose="020B0604020202020204" pitchFamily="34" charset="0"/>
                </a:rPr>
                <a:t>специализированные модели (например, "Т-18", "</a:t>
              </a:r>
              <a:r>
                <a:rPr lang="ru-RU" sz="1400" dirty="0" err="1">
                  <a:latin typeface="Arial" panose="020B0604020202020204" pitchFamily="34" charset="0"/>
                  <a:cs typeface="Arial" panose="020B0604020202020204" pitchFamily="34" charset="0"/>
                </a:rPr>
                <a:t>Фузик</a:t>
              </a:r>
              <a:r>
                <a:rPr lang="ru-RU" sz="1400" dirty="0">
                  <a:latin typeface="Arial" panose="020B0604020202020204" pitchFamily="34" charset="0"/>
                  <a:cs typeface="Arial" panose="020B0604020202020204" pitchFamily="34" charset="0"/>
                </a:rPr>
                <a:t>"), </a:t>
              </a:r>
              <a:r>
                <a:rPr lang="ru-RU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подтверждает </a:t>
              </a:r>
              <a:r>
                <a:rPr lang="ru-RU" sz="1400" dirty="0">
                  <a:latin typeface="Arial" panose="020B0604020202020204" pitchFamily="34" charset="0"/>
                  <a:cs typeface="Arial" panose="020B0604020202020204" pitchFamily="34" charset="0"/>
                </a:rPr>
                <a:t>их стратегическую значимость и высокую </a:t>
              </a:r>
              <a:r>
                <a:rPr lang="ru-RU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угрозу.</a:t>
              </a:r>
              <a:endParaRPr lang="en-US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" name="Прямоугольник 1"/>
            <p:cNvSpPr/>
            <p:nvPr/>
          </p:nvSpPr>
          <p:spPr>
            <a:xfrm>
              <a:off x="1668377" y="5496393"/>
              <a:ext cx="5215657" cy="1114029"/>
            </a:xfrm>
            <a:prstGeom prst="rect">
              <a:avLst/>
            </a:prstGeom>
            <a:noFill/>
            <a:ln w="28575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3001792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>
            <a:off x="0" y="0"/>
            <a:ext cx="1447800" cy="6858000"/>
          </a:xfrm>
          <a:prstGeom prst="rect">
            <a:avLst/>
          </a:prstGeom>
          <a:solidFill>
            <a:schemeClr val="tx1">
              <a:lumMod val="50000"/>
              <a:lumOff val="50000"/>
              <a:alpha val="3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Arial" panose="020B0604020202020204" pitchFamily="34" charset="0"/>
            </a:endParaRPr>
          </a:p>
        </p:txBody>
      </p:sp>
      <p:sp>
        <p:nvSpPr>
          <p:cNvPr id="18" name="Text Box 4"/>
          <p:cNvSpPr txBox="1">
            <a:spLocks noChangeArrowheads="1"/>
          </p:cNvSpPr>
          <p:nvPr/>
        </p:nvSpPr>
        <p:spPr bwMode="auto">
          <a:xfrm>
            <a:off x="1443388" y="0"/>
            <a:ext cx="10748612" cy="493713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chemeClr val="bg1">
                <a:lumMod val="85000"/>
              </a:schemeClr>
            </a:outerShdw>
          </a:effectLst>
        </p:spPr>
        <p:txBody>
          <a:bodyPr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pPr algn="ctr">
              <a:spcAft>
                <a:spcPts val="0"/>
              </a:spcAft>
            </a:pPr>
            <a:r>
              <a:rPr lang="ru-RU" sz="2000" b="1" dirty="0" smtClean="0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Анализ методов обнаружения </a:t>
            </a:r>
            <a:r>
              <a:rPr lang="ru-RU" sz="2000" b="1" dirty="0" err="1" smtClean="0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БпЛА</a:t>
            </a:r>
            <a:endParaRPr lang="ru-RU" sz="2000" b="1" dirty="0">
              <a:solidFill>
                <a:schemeClr val="bg1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grpSp>
        <p:nvGrpSpPr>
          <p:cNvPr id="19" name="Группа 18"/>
          <p:cNvGrpSpPr/>
          <p:nvPr/>
        </p:nvGrpSpPr>
        <p:grpSpPr>
          <a:xfrm>
            <a:off x="11544439" y="-1515"/>
            <a:ext cx="410178" cy="592065"/>
            <a:chOff x="11328400" y="1"/>
            <a:chExt cx="515072" cy="778667"/>
          </a:xfrm>
        </p:grpSpPr>
        <p:sp>
          <p:nvSpPr>
            <p:cNvPr id="20" name="Прямоугольник 19"/>
            <p:cNvSpPr/>
            <p:nvPr/>
          </p:nvSpPr>
          <p:spPr>
            <a:xfrm>
              <a:off x="11328400" y="1"/>
              <a:ext cx="515072" cy="778664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latin typeface="Arial" panose="020B0604020202020204" pitchFamily="34" charset="0"/>
              </a:endParaRPr>
            </a:p>
          </p:txBody>
        </p:sp>
        <p:sp useBgFill="1">
          <p:nvSpPr>
            <p:cNvPr id="21" name="Равнобедренный треугольник 20"/>
            <p:cNvSpPr/>
            <p:nvPr/>
          </p:nvSpPr>
          <p:spPr>
            <a:xfrm>
              <a:off x="11328400" y="612194"/>
              <a:ext cx="515072" cy="166474"/>
            </a:xfrm>
            <a:prstGeom prst="triangl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latin typeface="Arial" panose="020B0604020202020204" pitchFamily="34" charset="0"/>
              </a:endParaRPr>
            </a:p>
          </p:txBody>
        </p:sp>
      </p:grp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11613892" y="64293"/>
            <a:ext cx="271272" cy="365125"/>
          </a:xfrm>
        </p:spPr>
        <p:txBody>
          <a:bodyPr/>
          <a:lstStyle/>
          <a:p>
            <a:pPr algn="ctr"/>
            <a:fld id="{E0690362-A7FF-427D-9BB7-38AE45304184}" type="slidenum">
              <a:rPr lang="ru-RU" sz="2400" b="1" i="1" smtClean="0">
                <a:solidFill>
                  <a:schemeClr val="bg1"/>
                </a:solidFill>
                <a:cs typeface="Arial" panose="020B0604020202020204" pitchFamily="34" charset="0"/>
              </a:rPr>
              <a:pPr algn="ctr"/>
              <a:t>3</a:t>
            </a:fld>
            <a:endParaRPr lang="ru-RU" sz="2400" b="1" i="1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608" y="12700"/>
            <a:ext cx="1402172" cy="1667099"/>
          </a:xfrm>
          <a:prstGeom prst="rect">
            <a:avLst/>
          </a:prstGeom>
        </p:spPr>
      </p:pic>
      <p:grpSp>
        <p:nvGrpSpPr>
          <p:cNvPr id="24" name="Группа 23"/>
          <p:cNvGrpSpPr/>
          <p:nvPr/>
        </p:nvGrpSpPr>
        <p:grpSpPr>
          <a:xfrm>
            <a:off x="4303767" y="2962277"/>
            <a:ext cx="4745968" cy="998184"/>
            <a:chOff x="3695315" y="3973790"/>
            <a:chExt cx="5184559" cy="998184"/>
          </a:xfrm>
        </p:grpSpPr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5" name="Прямоугольник 24"/>
                <p:cNvSpPr/>
                <p:nvPr/>
              </p:nvSpPr>
              <p:spPr>
                <a:xfrm>
                  <a:off x="3896864" y="4164764"/>
                  <a:ext cx="4781460" cy="616964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ctr"/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1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𝐷</m:t>
                          </m:r>
                        </m:e>
                        <m:sub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𝑚𝑎𝑥</m:t>
                          </m:r>
                        </m:sub>
                      </m:sSub>
                      <m:r>
                        <a:rPr lang="en-US" sz="1600" i="0"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sz="1600" i="1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n-US" sz="16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𝑃</m:t>
                                  </m:r>
                                </m:e>
                                <m:sub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sub>
                              </m:sSub>
                              <m:r>
                                <a:rPr lang="en-US" sz="1600" i="0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  <m:sSub>
                                <m:sSubPr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𝐺</m:t>
                                  </m:r>
                                </m:e>
                                <m:sub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sub>
                              </m:sSub>
                              <m:r>
                                <a:rPr lang="en-US" sz="1600" i="0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  <m:sSub>
                                <m:sSubPr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𝐺</m:t>
                                  </m:r>
                                </m:e>
                                <m:sub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</m:sub>
                              </m:sSub>
                              <m:r>
                                <a:rPr lang="en-US" sz="1600" i="0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  <m:sSup>
                                <m:sSupPr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𝜆</m:t>
                                  </m:r>
                                </m:e>
                                <m:sup>
                                  <m:r>
                                    <a:rPr lang="en-US" sz="1600" i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sSup>
                                <m:sSupPr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n-US" sz="16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1600" i="0">
                                          <a:latin typeface="Cambria Math" panose="02040503050406030204" pitchFamily="18" charset="0"/>
                                        </a:rPr>
                                        <m:t>4</m:t>
                                      </m:r>
                                      <m:r>
                                        <a:rPr lang="en-US" sz="1600" i="1">
                                          <a:latin typeface="Cambria Math" panose="02040503050406030204" pitchFamily="18" charset="0"/>
                                        </a:rPr>
                                        <m:t>𝜋</m:t>
                                      </m:r>
                                    </m:e>
                                  </m:d>
                                </m:e>
                                <m:sup>
                                  <m:r>
                                    <a:rPr lang="en-US" sz="1600" i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sz="1600" i="0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  <m:sSub>
                                <m:sSubPr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𝑃</m:t>
                                  </m:r>
                                </m:e>
                                <m:sub>
                                  <m:sSub>
                                    <m:sSubPr>
                                      <m:ctrlPr>
                                        <a:rPr lang="en-US" sz="16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600" i="1">
                                          <a:latin typeface="Cambria Math" panose="02040503050406030204" pitchFamily="18" charset="0"/>
                                        </a:rPr>
                                        <m:t>𝑟</m:t>
                                      </m:r>
                                    </m:e>
                                    <m:sub>
                                      <m:r>
                                        <a:rPr lang="en-US" sz="1600" i="1">
                                          <a:latin typeface="Cambria Math" panose="02040503050406030204" pitchFamily="18" charset="0"/>
                                        </a:rPr>
                                        <m:t>𝑚𝑖𝑛</m:t>
                                      </m:r>
                                    </m:sub>
                                  </m:sSub>
                                </m:sub>
                              </m:sSub>
                            </m:den>
                          </m:f>
                        </m:e>
                      </m:rad>
                      <m:r>
                        <a:rPr lang="en-US" sz="1600" i="0"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sz="1600" i="1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n-US" sz="16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600" i="0">
                                  <a:latin typeface="Cambria Math" panose="02040503050406030204" pitchFamily="18" charset="0"/>
                                </a:rPr>
                                <m:t>0.1∗1∗1∗</m:t>
                              </m:r>
                              <m:sSup>
                                <m:sSupPr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n-US" sz="16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1600" i="0">
                                          <a:latin typeface="Cambria Math" panose="02040503050406030204" pitchFamily="18" charset="0"/>
                                        </a:rPr>
                                        <m:t>0.125</m:t>
                                      </m:r>
                                    </m:e>
                                  </m:d>
                                </m:e>
                                <m:sup>
                                  <m:r>
                                    <a:rPr lang="en-US" sz="1600" i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sSup>
                                <m:sSupPr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n-US" sz="16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1600" i="0">
                                          <a:latin typeface="Cambria Math" panose="02040503050406030204" pitchFamily="18" charset="0"/>
                                        </a:rPr>
                                        <m:t>4</m:t>
                                      </m:r>
                                      <m:r>
                                        <a:rPr lang="en-US" sz="1600" i="1">
                                          <a:latin typeface="Cambria Math" panose="02040503050406030204" pitchFamily="18" charset="0"/>
                                        </a:rPr>
                                        <m:t>𝜋</m:t>
                                      </m:r>
                                    </m:e>
                                  </m:d>
                                </m:e>
                                <m:sup>
                                  <m:r>
                                    <a:rPr lang="en-US" sz="1600" i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sz="1600" i="0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  <m:sSup>
                                <m:sSupPr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600" i="0">
                                      <a:latin typeface="Cambria Math" panose="02040503050406030204" pitchFamily="18" charset="0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US" sz="1600" i="0">
                                      <a:latin typeface="Cambria Math" panose="02040503050406030204" pitchFamily="18" charset="0"/>
                                    </a:rPr>
                                    <m:t>−12</m:t>
                                  </m:r>
                                </m:sup>
                              </m:sSup>
                            </m:den>
                          </m:f>
                        </m:e>
                      </m:rad>
                      <m:r>
                        <a:rPr lang="en-US" sz="1600" i="0">
                          <a:latin typeface="Cambria Math" panose="02040503050406030204" pitchFamily="18" charset="0"/>
                        </a:rPr>
                        <m:t>≈1.5</m:t>
                      </m:r>
                    </m:oMath>
                  </a14:m>
                  <a:r>
                    <a:rPr lang="ru-RU" sz="1600" dirty="0" smtClean="0">
                      <a:latin typeface="Arial" panose="020B0604020202020204" pitchFamily="34" charset="0"/>
                    </a:rPr>
                    <a:t> км</a:t>
                  </a:r>
                  <a:endParaRPr lang="en-US" sz="1600" dirty="0">
                    <a:latin typeface="Arial" panose="020B0604020202020204" pitchFamily="34" charset="0"/>
                  </a:endParaRPr>
                </a:p>
              </p:txBody>
            </p:sp>
          </mc:Choice>
          <mc:Fallback>
            <p:sp>
              <p:nvSpPr>
                <p:cNvPr id="25" name="Прямоугольник 24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896864" y="4164764"/>
                  <a:ext cx="4781460" cy="616964"/>
                </a:xfrm>
                <a:prstGeom prst="rect">
                  <a:avLst/>
                </a:prstGeom>
                <a:blipFill rotWithShape="0">
                  <a:blip r:embed="rId3"/>
                  <a:stretch>
                    <a:fillRect r="-279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6" name="Прямоугольник 25"/>
            <p:cNvSpPr/>
            <p:nvPr/>
          </p:nvSpPr>
          <p:spPr>
            <a:xfrm>
              <a:off x="3695315" y="3973790"/>
              <a:ext cx="5184559" cy="998184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Arial" panose="020B0604020202020204" pitchFamily="34" charset="0"/>
              </a:endParaRPr>
            </a:p>
          </p:txBody>
        </p:sp>
      </p:grpSp>
      <p:sp>
        <p:nvSpPr>
          <p:cNvPr id="28" name="Прямоугольник 27"/>
          <p:cNvSpPr/>
          <p:nvPr/>
        </p:nvSpPr>
        <p:spPr>
          <a:xfrm>
            <a:off x="1288767" y="2628921"/>
            <a:ext cx="536938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>
                <a:latin typeface="Arial" panose="020B0604020202020204" pitchFamily="34" charset="0"/>
                <a:ea typeface="Times New Roman" panose="02020603050405020304" pitchFamily="18" charset="0"/>
              </a:rPr>
              <a:t>          Используя </a:t>
            </a:r>
            <a:r>
              <a:rPr lang="ru-RU" sz="1400" dirty="0">
                <a:latin typeface="Arial" panose="020B0604020202020204" pitchFamily="34" charset="0"/>
                <a:ea typeface="Times New Roman" panose="02020603050405020304" pitchFamily="18" charset="0"/>
              </a:rPr>
              <a:t>формулу дальности </a:t>
            </a:r>
            <a:r>
              <a:rPr lang="ru-RU" sz="1400" dirty="0" smtClean="0">
                <a:latin typeface="Arial" panose="020B0604020202020204" pitchFamily="34" charset="0"/>
                <a:ea typeface="Times New Roman" panose="02020603050405020304" pitchFamily="18" charset="0"/>
              </a:rPr>
              <a:t>радиосвязи получим:</a:t>
            </a:r>
            <a:endParaRPr lang="en-US" sz="1400" dirty="0">
              <a:latin typeface="Arial" panose="020B0604020202020204" pitchFamily="34" charset="0"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9210386" y="3219694"/>
            <a:ext cx="4667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atin typeface="Arial" panose="020B0604020202020204" pitchFamily="34" charset="0"/>
                <a:ea typeface="Times New Roman" panose="02020603050405020304" pitchFamily="18" charset="0"/>
              </a:rPr>
              <a:t>(1)</a:t>
            </a:r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1615219" y="628608"/>
            <a:ext cx="637468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Основные </a:t>
            </a:r>
            <a:r>
              <a:rPr lang="ru-RU" sz="1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методы обработки сигналов, применяемые в пассивных </a:t>
            </a:r>
            <a:r>
              <a:rPr lang="ru-RU" sz="14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РЛС: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1684087" y="5862968"/>
            <a:ext cx="10400145" cy="523220"/>
          </a:xfrm>
          <a:prstGeom prst="rect">
            <a:avLst/>
          </a:prstGeom>
          <a:ln w="28575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1400" b="1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Цель работы: </a:t>
            </a:r>
            <a:r>
              <a:rPr lang="ru-RU" sz="14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Увеличение </a:t>
            </a:r>
            <a:r>
              <a:rPr lang="ru-RU" sz="1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дальности обнаружения </a:t>
            </a:r>
            <a:r>
              <a:rPr lang="ru-RU" sz="1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БпЛА</a:t>
            </a:r>
            <a:r>
              <a:rPr lang="ru-RU" sz="1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за счет </a:t>
            </a:r>
            <a:r>
              <a:rPr lang="ru-RU" sz="14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пространственной обработки </a:t>
            </a:r>
            <a:r>
              <a:rPr lang="ru-RU" sz="1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сигналов </a:t>
            </a:r>
            <a:r>
              <a:rPr lang="ru-RU" sz="14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/>
            </a:r>
            <a:br>
              <a:rPr lang="ru-RU" sz="14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ru-RU" sz="14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от </a:t>
            </a:r>
            <a:r>
              <a:rPr lang="ru-RU" sz="1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каналов управления или </a:t>
            </a:r>
            <a:r>
              <a:rPr lang="ru-RU" sz="1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видеопередачи</a:t>
            </a:r>
            <a:endParaRPr lang="en-US" sz="1400" dirty="0">
              <a:latin typeface="Arial" panose="020B0604020202020204" pitchFamily="34" charset="0"/>
            </a:endParaRPr>
          </a:p>
        </p:txBody>
      </p:sp>
      <p:graphicFrame>
        <p:nvGraphicFramePr>
          <p:cNvPr id="36" name="Таблица 3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9906688"/>
              </p:ext>
            </p:extLst>
          </p:nvPr>
        </p:nvGraphicFramePr>
        <p:xfrm>
          <a:off x="2447694" y="947883"/>
          <a:ext cx="8739996" cy="1548257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2913031"/>
                <a:gridCol w="2913031"/>
                <a:gridCol w="2913934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Метод</a:t>
                      </a:r>
                      <a:endParaRPr lang="en-US" sz="11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Преимущества</a:t>
                      </a:r>
                      <a:endParaRPr lang="en-US" sz="11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Недостатки</a:t>
                      </a:r>
                      <a:endParaRPr lang="en-US" sz="11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Спектральный анализ</a:t>
                      </a:r>
                      <a:endParaRPr lang="en-US" sz="11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Обнаружение сигналов в шумах</a:t>
                      </a:r>
                      <a:endParaRPr lang="en-US" sz="11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Высокие вычислительные затраты для широкополосных сигналов</a:t>
                      </a:r>
                      <a:endParaRPr lang="en-US" sz="11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Корреляционный метод</a:t>
                      </a:r>
                      <a:endParaRPr lang="en-US" sz="11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Высокая точность при наличии эталонов</a:t>
                      </a:r>
                      <a:endParaRPr lang="en-US" sz="11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Неэффективен для динамически меняющихся сигналов (например, ППРЧ)</a:t>
                      </a:r>
                      <a:endParaRPr lang="en-US" sz="11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mc:AlternateContent xmlns:mc="http://schemas.openxmlformats.org/markup-compatibility/2006">
        <mc:Choice xmlns:a14="http://schemas.microsoft.com/office/drawing/2010/main" Requires="a14">
          <p:sp>
            <p:nvSpPr>
              <p:cNvPr id="39" name="Прямоугольник 38"/>
              <p:cNvSpPr/>
              <p:nvPr/>
            </p:nvSpPr>
            <p:spPr>
              <a:xfrm>
                <a:off x="1824316" y="4034187"/>
                <a:ext cx="5180970" cy="73866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4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𝑃</m:t>
                        </m:r>
                      </m:e>
                      <m:sub>
                        <m:r>
                          <a:rPr lang="ru-RU" sz="14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𝑡</m:t>
                        </m:r>
                      </m:sub>
                    </m:sSub>
                    <m:r>
                      <a:rPr lang="ru-RU" sz="14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=20дБм</m:t>
                    </m:r>
                  </m:oMath>
                </a14:m>
                <a:r>
                  <a:rPr lang="ru-RU" sz="1400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 (0.1 Вт</a:t>
                </a:r>
                <a:r>
                  <a:rPr lang="ru-RU" sz="1400" dirty="0" smtClean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) – мощность передатчик </a:t>
                </a:r>
                <a:r>
                  <a:rPr lang="ru-RU" sz="1400" dirty="0" err="1" smtClean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БпЛА</a:t>
                </a:r>
                <a:r>
                  <a:rPr lang="ru-RU" sz="1400" dirty="0" smtClean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;</a:t>
                </a:r>
              </a:p>
              <a:p>
                <a:r>
                  <a:rPr lang="ru-RU" sz="1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𝜆 = 0.125 м (частота 2.4 ГГц);</a:t>
                </a:r>
                <a:endParaRPr lang="ru-RU" sz="14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r>
                  <a:rPr lang="sv-SE" sz="1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P</a:t>
                </a:r>
                <a:r>
                  <a:rPr lang="sv-SE" sz="9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r</a:t>
                </a:r>
                <a:r>
                  <a:rPr lang="ru-RU" sz="9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sv-SE" sz="9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min</a:t>
                </a:r>
                <a:r>
                  <a:rPr lang="ru-RU" sz="1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= </a:t>
                </a:r>
                <a:r>
                  <a:rPr lang="sv-SE" sz="1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10^-</a:t>
                </a:r>
                <a:r>
                  <a:rPr lang="sv-SE" sz="1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12 Вт</a:t>
                </a:r>
                <a:r>
                  <a:rPr lang="ru-RU" sz="1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– пороговая чувствительность приемника.</a:t>
                </a:r>
                <a:r>
                  <a:rPr lang="sv-SE" sz="1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endParaRPr lang="en-US" sz="14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39" name="Прямоугольник 3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24316" y="4034187"/>
                <a:ext cx="5180970" cy="738664"/>
              </a:xfrm>
              <a:prstGeom prst="rect">
                <a:avLst/>
              </a:prstGeom>
              <a:blipFill rotWithShape="0">
                <a:blip r:embed="rId4"/>
                <a:stretch>
                  <a:fillRect l="-353" t="-1653" b="-74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3" name="Прямоугольник 42"/>
          <p:cNvSpPr/>
          <p:nvPr/>
        </p:nvSpPr>
        <p:spPr>
          <a:xfrm>
            <a:off x="1684087" y="4927444"/>
            <a:ext cx="10267211" cy="5533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>
              <a:lnSpc>
                <a:spcPct val="107000"/>
              </a:lnSpc>
              <a:spcAft>
                <a:spcPts val="0"/>
              </a:spcAft>
            </a:pPr>
            <a:r>
              <a:rPr lang="ru-RU" sz="1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Таким образом, при скорости </a:t>
            </a:r>
            <a:r>
              <a:rPr lang="ru-RU" sz="1400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БпЛА</a:t>
            </a:r>
            <a:r>
              <a:rPr lang="ru-RU" sz="1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порядка 20 м/с располагаемое время на принятия решения составит около </a:t>
            </a:r>
            <a:r>
              <a:rPr lang="en-US" sz="14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/>
            </a:r>
            <a:br>
              <a:rPr lang="en-US" sz="14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r>
              <a:rPr lang="ru-RU" sz="14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1 </a:t>
            </a:r>
            <a:r>
              <a:rPr lang="ru-RU" sz="1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минуты, что недостаточно для принятия ответных мер по его уничтожению.</a:t>
            </a:r>
            <a:endParaRPr lang="en-US" sz="11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233790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>
            <a:off x="0" y="0"/>
            <a:ext cx="1447800" cy="6858000"/>
          </a:xfrm>
          <a:prstGeom prst="rect">
            <a:avLst/>
          </a:prstGeom>
          <a:solidFill>
            <a:schemeClr val="tx1">
              <a:lumMod val="50000"/>
              <a:lumOff val="50000"/>
              <a:alpha val="3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Arial" panose="020B0604020202020204" pitchFamily="34" charset="0"/>
            </a:endParaRPr>
          </a:p>
        </p:txBody>
      </p:sp>
      <p:sp>
        <p:nvSpPr>
          <p:cNvPr id="18" name="Text Box 4"/>
          <p:cNvSpPr txBox="1">
            <a:spLocks noChangeArrowheads="1"/>
          </p:cNvSpPr>
          <p:nvPr/>
        </p:nvSpPr>
        <p:spPr bwMode="auto">
          <a:xfrm>
            <a:off x="1443388" y="0"/>
            <a:ext cx="10748612" cy="493713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chemeClr val="bg1">
                <a:lumMod val="85000"/>
              </a:schemeClr>
            </a:outerShdw>
          </a:effectLst>
        </p:spPr>
        <p:txBody>
          <a:bodyPr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pPr algn="ctr">
              <a:spcAft>
                <a:spcPts val="0"/>
              </a:spcAft>
            </a:pPr>
            <a:r>
              <a:rPr lang="ru-RU" sz="2000" b="1" dirty="0" smtClean="0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Математическая модель</a:t>
            </a:r>
            <a:endParaRPr lang="ru-RU" sz="2000" b="1" dirty="0">
              <a:solidFill>
                <a:schemeClr val="bg1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grpSp>
        <p:nvGrpSpPr>
          <p:cNvPr id="19" name="Группа 18"/>
          <p:cNvGrpSpPr/>
          <p:nvPr/>
        </p:nvGrpSpPr>
        <p:grpSpPr>
          <a:xfrm>
            <a:off x="11544439" y="-1515"/>
            <a:ext cx="410178" cy="592065"/>
            <a:chOff x="11328400" y="1"/>
            <a:chExt cx="515072" cy="778667"/>
          </a:xfrm>
        </p:grpSpPr>
        <p:sp>
          <p:nvSpPr>
            <p:cNvPr id="20" name="Прямоугольник 19"/>
            <p:cNvSpPr/>
            <p:nvPr/>
          </p:nvSpPr>
          <p:spPr>
            <a:xfrm>
              <a:off x="11328400" y="1"/>
              <a:ext cx="515072" cy="778664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latin typeface="Arial" panose="020B0604020202020204" pitchFamily="34" charset="0"/>
              </a:endParaRPr>
            </a:p>
          </p:txBody>
        </p:sp>
        <p:sp useBgFill="1">
          <p:nvSpPr>
            <p:cNvPr id="21" name="Равнобедренный треугольник 20"/>
            <p:cNvSpPr/>
            <p:nvPr/>
          </p:nvSpPr>
          <p:spPr>
            <a:xfrm>
              <a:off x="11328400" y="612194"/>
              <a:ext cx="515072" cy="166474"/>
            </a:xfrm>
            <a:prstGeom prst="triangl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latin typeface="Arial" panose="020B0604020202020204" pitchFamily="34" charset="0"/>
              </a:endParaRPr>
            </a:p>
          </p:txBody>
        </p:sp>
      </p:grp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11613892" y="64293"/>
            <a:ext cx="271272" cy="365125"/>
          </a:xfrm>
        </p:spPr>
        <p:txBody>
          <a:bodyPr/>
          <a:lstStyle/>
          <a:p>
            <a:pPr algn="ctr"/>
            <a:fld id="{E0690362-A7FF-427D-9BB7-38AE45304184}" type="slidenum">
              <a:rPr lang="ru-RU" sz="2400" b="1" i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ctr"/>
              <a:t>4</a:t>
            </a:fld>
            <a:endParaRPr lang="ru-RU" sz="2400" b="1" i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608" y="12700"/>
            <a:ext cx="1402172" cy="1667099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1443388" y="3275205"/>
            <a:ext cx="10748612" cy="3061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1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Рисунок </a:t>
            </a:r>
            <a:r>
              <a:rPr lang="ru-RU" sz="14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4. </a:t>
            </a:r>
            <a:r>
              <a:rPr lang="ru-RU" sz="1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Модель приемного тракта, обеспечивающего реализацию векторного накопления сигнала</a:t>
            </a:r>
            <a:endParaRPr lang="en-US" sz="1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443388" y="4203760"/>
            <a:ext cx="4057043" cy="3228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4500">
              <a:lnSpc>
                <a:spcPct val="107000"/>
              </a:lnSpc>
              <a:spcAft>
                <a:spcPts val="0"/>
              </a:spcAft>
            </a:pPr>
            <a:r>
              <a:rPr lang="ru-RU" sz="14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Сигналы на выходе приемных антенн:</a:t>
            </a:r>
            <a:endParaRPr lang="en-US" sz="11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1443388" y="5085045"/>
            <a:ext cx="5321781" cy="3228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ct val="107000"/>
              </a:lnSpc>
              <a:spcAft>
                <a:spcPts val="0"/>
              </a:spcAft>
            </a:pPr>
            <a:r>
              <a:rPr lang="ru-RU" sz="14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Перенос сигнала в частотную область:</a:t>
            </a:r>
            <a:endParaRPr lang="en-US" sz="11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7149149" y="3602389"/>
            <a:ext cx="504285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Свертка позволяющая получить значение фазового вектора: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7140354" y="4896637"/>
            <a:ext cx="409035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Векторное суммирование полученной функции </a:t>
            </a:r>
            <a:br>
              <a:rPr lang="ru-RU" sz="14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ru-RU" sz="14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в течении </a:t>
            </a:r>
            <a:r>
              <a:rPr lang="en-US" sz="14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</a:t>
            </a:r>
            <a:r>
              <a:rPr lang="ru-RU" sz="14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периодов приёма сигналов: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2" name="Прямоугольник 41"/>
              <p:cNvSpPr/>
              <p:nvPr/>
            </p:nvSpPr>
            <p:spPr>
              <a:xfrm>
                <a:off x="2254246" y="3831248"/>
                <a:ext cx="3817712" cy="37516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1600" i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d>
                        <m:dPr>
                          <m:ctrlPr>
                            <a:rPr lang="en-US" sz="16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</m:d>
                      <m:r>
                        <a:rPr lang="en-US" sz="1600" i="0">
                          <a:latin typeface="Cambria Math" panose="02040503050406030204" pitchFamily="18" charset="0"/>
                        </a:rPr>
                        <m:t>= </m:t>
                      </m:r>
                      <m:r>
                        <a:rPr lang="en-US" sz="1600" i="1">
                          <a:latin typeface="Cambria Math" panose="02040503050406030204" pitchFamily="18" charset="0"/>
                        </a:rPr>
                        <m:t>𝑈</m:t>
                      </m:r>
                      <m:r>
                        <a:rPr lang="en-US" sz="1600" i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1600" i="1"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en-US" sz="1600" i="0">
                          <a:latin typeface="Cambria Math" panose="02040503050406030204" pitchFamily="18" charset="0"/>
                        </a:rPr>
                        <m:t>)</m:t>
                      </m:r>
                      <m:r>
                        <a:rPr lang="en-US" sz="1600" i="1">
                          <a:latin typeface="Cambria Math" panose="02040503050406030204" pitchFamily="18" charset="0"/>
                        </a:rPr>
                        <m:t>𝑐𝑜𝑠</m:t>
                      </m:r>
                      <m:d>
                        <m:dPr>
                          <m:ctrlPr>
                            <a:rPr lang="en-US" sz="16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600" i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𝜋</m:t>
                          </m:r>
                          <m:sSub>
                            <m:sSubPr>
                              <m:ctrlPr>
                                <a:rPr lang="en-US" sz="1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sub>
                          </m:sSub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sz="1600" i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𝐺</m:t>
                          </m:r>
                          <m:d>
                            <m:dPr>
                              <m:ctrlPr>
                                <a:rPr lang="en-US" sz="16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  <m:r>
                            <a:rPr lang="en-US" sz="1600" i="0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sz="1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𝜑</m:t>
                              </m:r>
                            </m:e>
                            <m:sub>
                              <m:r>
                                <a:rPr lang="en-US" sz="1600" i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US" sz="1400" dirty="0">
                  <a:latin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42" name="Прямоугольник 4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54246" y="3831248"/>
                <a:ext cx="3817712" cy="375167"/>
              </a:xfrm>
              <a:prstGeom prst="rect">
                <a:avLst/>
              </a:prstGeom>
              <a:blipFill rotWithShape="0">
                <a:blip r:embed="rId3"/>
                <a:stretch>
                  <a:fillRect b="-483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4" name="Прямоугольник 43"/>
          <p:cNvSpPr/>
          <p:nvPr/>
        </p:nvSpPr>
        <p:spPr>
          <a:xfrm>
            <a:off x="1443388" y="3604085"/>
            <a:ext cx="215206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4500"/>
            <a:r>
              <a:rPr lang="ru-RU" sz="14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Входной сигнал: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6264840" y="3865776"/>
            <a:ext cx="402674" cy="3061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1400" dirty="0" smtClean="0">
                <a:latin typeface="Arial" panose="020B0604020202020204" pitchFamily="34" charset="0"/>
              </a:rPr>
              <a:t>(</a:t>
            </a:r>
            <a:r>
              <a:rPr lang="en-US" sz="1400" dirty="0" smtClean="0">
                <a:latin typeface="Arial" panose="020B0604020202020204" pitchFamily="34" charset="0"/>
              </a:rPr>
              <a:t>2</a:t>
            </a:r>
            <a:r>
              <a:rPr lang="ru-RU" sz="1400" dirty="0" smtClean="0">
                <a:latin typeface="Arial" panose="020B0604020202020204" pitchFamily="34" charset="0"/>
              </a:rPr>
              <a:t>)</a:t>
            </a:r>
            <a:endParaRPr lang="en-US" sz="11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9" name="Прямоугольник 48"/>
              <p:cNvSpPr/>
              <p:nvPr/>
            </p:nvSpPr>
            <p:spPr>
              <a:xfrm>
                <a:off x="8709194" y="5419857"/>
                <a:ext cx="1719766" cy="77707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i="1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en-US" sz="1400" i="0">
                              <a:latin typeface="Cambria Math" panose="02040503050406030204" pitchFamily="18" charset="0"/>
                            </a:rPr>
                            <m:t>21</m:t>
                          </m:r>
                        </m:sub>
                      </m:sSub>
                      <m:r>
                        <a:rPr lang="en-US" sz="1400" i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|"/>
                          <m:endChr m:val="|"/>
                          <m:ctrlPr>
                            <a:rPr lang="en-US" sz="1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nary>
                            <m:naryPr>
                              <m:chr m:val="∑"/>
                              <m:limLoc m:val="undOvr"/>
                              <m:ctrlPr>
                                <a:rPr lang="en-US" sz="1400" i="1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a:rPr lang="en-US" sz="1400" i="1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  <m:r>
                                <a:rPr lang="en-US" sz="1400" i="0">
                                  <a:latin typeface="Cambria Math" panose="02040503050406030204" pitchFamily="18" charset="0"/>
                                </a:rPr>
                                <m:t>=1</m:t>
                              </m:r>
                            </m:sub>
                            <m:sup>
                              <m:r>
                                <a:rPr lang="en-US" sz="1400" i="1">
                                  <a:latin typeface="Cambria Math" panose="02040503050406030204" pitchFamily="18" charset="0"/>
                                </a:rPr>
                                <m:t>𝑀</m:t>
                              </m:r>
                            </m:sup>
                            <m:e>
                              <m:sSub>
                                <m:sSubPr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acc>
                                    <m:accPr>
                                      <m:chr m:val="̇"/>
                                      <m:ctrlPr>
                                        <a:rPr lang="en-US" sz="16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sz="1600" i="1">
                                          <a:latin typeface="Cambria Math" panose="02040503050406030204" pitchFamily="18" charset="0"/>
                                        </a:rPr>
                                        <m:t>𝐴</m:t>
                                      </m:r>
                                    </m:e>
                                  </m:acc>
                                </m:e>
                                <m:sub>
                                  <m:r>
                                    <a:rPr lang="en-US" sz="1600">
                                      <a:latin typeface="Cambria Math" panose="02040503050406030204" pitchFamily="18" charset="0"/>
                                    </a:rPr>
                                    <m:t>12,</m:t>
                                  </m:r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</m:sub>
                              </m:sSub>
                              <m:r>
                                <m:rPr>
                                  <m:nor/>
                                </m:rPr>
                                <a:rPr lang="en-US" sz="1600" dirty="0">
                                  <a:latin typeface="Arial" panose="020B0604020202020204" pitchFamily="34" charset="0"/>
                                </a:rPr>
                                <m:t> </m:t>
                              </m:r>
                            </m:e>
                          </m:nary>
                        </m:e>
                      </m:d>
                    </m:oMath>
                  </m:oMathPara>
                </a14:m>
                <a:endParaRPr lang="en-US" sz="1600" dirty="0">
                  <a:latin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49" name="Прямоугольник 4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09194" y="5419857"/>
                <a:ext cx="1719766" cy="777072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0" name="Прямоугольник 49"/>
          <p:cNvSpPr/>
          <p:nvPr/>
        </p:nvSpPr>
        <p:spPr>
          <a:xfrm>
            <a:off x="11152605" y="5653927"/>
            <a:ext cx="402674" cy="3061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1400" dirty="0" smtClean="0">
                <a:latin typeface="Arial" panose="020B0604020202020204" pitchFamily="34" charset="0"/>
              </a:rPr>
              <a:t>(</a:t>
            </a:r>
            <a:r>
              <a:rPr lang="en-US" sz="1400" dirty="0" smtClean="0">
                <a:latin typeface="Arial" panose="020B0604020202020204" pitchFamily="34" charset="0"/>
              </a:rPr>
              <a:t>6</a:t>
            </a:r>
            <a:r>
              <a:rPr lang="ru-RU" sz="1400" dirty="0" smtClean="0">
                <a:latin typeface="Arial" panose="020B0604020202020204" pitchFamily="34" charset="0"/>
              </a:rPr>
              <a:t>)</a:t>
            </a:r>
            <a:endParaRPr lang="en-US" sz="11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55" name="Прямоугольник 54"/>
          <p:cNvSpPr/>
          <p:nvPr/>
        </p:nvSpPr>
        <p:spPr>
          <a:xfrm>
            <a:off x="11152605" y="4229905"/>
            <a:ext cx="402674" cy="3061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1400" dirty="0" smtClean="0">
                <a:latin typeface="Arial" panose="020B0604020202020204" pitchFamily="34" charset="0"/>
              </a:rPr>
              <a:t>(</a:t>
            </a:r>
            <a:r>
              <a:rPr lang="en-US" sz="1400" dirty="0">
                <a:latin typeface="Arial" panose="020B0604020202020204" pitchFamily="34" charset="0"/>
              </a:rPr>
              <a:t>5</a:t>
            </a:r>
            <a:r>
              <a:rPr lang="ru-RU" sz="1400" dirty="0" smtClean="0">
                <a:latin typeface="Arial" panose="020B0604020202020204" pitchFamily="34" charset="0"/>
              </a:rPr>
              <a:t>)</a:t>
            </a:r>
            <a:endParaRPr lang="en-US" sz="11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7" name="Прямоугольник 56"/>
              <p:cNvSpPr/>
              <p:nvPr/>
            </p:nvSpPr>
            <p:spPr>
              <a:xfrm>
                <a:off x="2682248" y="5314484"/>
                <a:ext cx="2838982" cy="78489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̇"/>
                              <m:ctrlPr>
                                <a:rPr lang="en-US" sz="1600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𝑆𝑝</m:t>
                              </m:r>
                            </m:e>
                          </m:acc>
                        </m:e>
                        <m:sub>
                          <m:r>
                            <a:rPr lang="en-US" sz="1600" i="0">
                              <a:latin typeface="Cambria Math" panose="02040503050406030204" pitchFamily="18" charset="0"/>
                            </a:rPr>
                            <m:t>1,</m:t>
                          </m:r>
                          <m:r>
                            <m:rPr>
                              <m:sty m:val="p"/>
                            </m:rPr>
                            <a:rPr lang="en-US" sz="1600" i="0">
                              <a:latin typeface="Cambria Math" panose="02040503050406030204" pitchFamily="18" charset="0"/>
                            </a:rPr>
                            <m:t>m</m:t>
                          </m:r>
                        </m:sub>
                      </m:sSub>
                      <m:r>
                        <a:rPr lang="en-US" sz="1600" i="0">
                          <a:latin typeface="Cambria Math" panose="02040503050406030204" pitchFamily="18" charset="0"/>
                        </a:rPr>
                        <m:t>[</m:t>
                      </m:r>
                      <m:r>
                        <a:rPr lang="en-US" sz="1600" i="1">
                          <a:latin typeface="Cambria Math" panose="02040503050406030204" pitchFamily="18" charset="0"/>
                        </a:rPr>
                        <m:t>𝑛</m:t>
                      </m:r>
                      <m:r>
                        <a:rPr lang="en-US" sz="1600" i="0">
                          <a:latin typeface="Cambria Math" panose="02040503050406030204" pitchFamily="18" charset="0"/>
                        </a:rPr>
                        <m:t>]= </m:t>
                      </m:r>
                      <m:nary>
                        <m:naryPr>
                          <m:chr m:val="∑"/>
                          <m:limLoc m:val="undOvr"/>
                          <m:ctrlPr>
                            <a:rPr lang="en-US" sz="1600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sty m:val="p"/>
                            </m:rPr>
                            <a:rPr lang="en-US" sz="1600" i="0">
                              <a:latin typeface="Cambria Math" panose="02040503050406030204" pitchFamily="18" charset="0"/>
                            </a:rPr>
                            <m:t>i</m:t>
                          </m:r>
                          <m:r>
                            <a:rPr lang="en-US" sz="1600" i="0">
                              <a:latin typeface="Cambria Math" panose="02040503050406030204" pitchFamily="18" charset="0"/>
                            </a:rPr>
                            <m:t>=0</m:t>
                          </m:r>
                        </m:sub>
                        <m:sup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𝑁</m:t>
                          </m:r>
                          <m:r>
                            <a:rPr lang="en-US" sz="1600" i="0"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  <m:e>
                          <m:sSub>
                            <m:sSubPr>
                              <m:ctrlPr>
                                <a:rPr lang="en-US" sz="1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̇"/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𝑆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sz="1600" i="0">
                                  <a:latin typeface="Cambria Math" panose="02040503050406030204" pitchFamily="18" charset="0"/>
                                </a:rPr>
                                <m:t>1,</m:t>
                              </m:r>
                              <m:r>
                                <m:rPr>
                                  <m:sty m:val="p"/>
                                </m:rPr>
                                <a:rPr lang="en-US" sz="1600" i="0">
                                  <a:latin typeface="Cambria Math" panose="02040503050406030204" pitchFamily="18" charset="0"/>
                                </a:rPr>
                                <m:t>m</m:t>
                              </m:r>
                            </m:sub>
                          </m:sSub>
                          <m:r>
                            <a:rPr lang="en-US" sz="1600" i="0">
                              <a:latin typeface="Cambria Math" panose="02040503050406030204" pitchFamily="18" charset="0"/>
                            </a:rPr>
                            <m:t>[</m:t>
                          </m:r>
                          <m:r>
                            <m:rPr>
                              <m:sty m:val="p"/>
                            </m:rPr>
                            <a:rPr lang="en-US" sz="1600" i="0">
                              <a:latin typeface="Cambria Math" panose="02040503050406030204" pitchFamily="18" charset="0"/>
                            </a:rPr>
                            <m:t>i</m:t>
                          </m:r>
                          <m:r>
                            <a:rPr lang="en-US" sz="1600" i="0">
                              <a:latin typeface="Cambria Math" panose="02040503050406030204" pitchFamily="18" charset="0"/>
                            </a:rPr>
                            <m:t>]</m:t>
                          </m:r>
                          <m:sSup>
                            <m:sSupPr>
                              <m:ctrlPr>
                                <a:rPr lang="en-US" sz="16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600" i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  <m:f>
                                <m:fPr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1600" i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𝜋</m:t>
                                  </m:r>
                                </m:num>
                                <m:den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𝑁</m:t>
                                  </m:r>
                                </m:den>
                              </m:f>
                              <m:r>
                                <m:rPr>
                                  <m:sty m:val="p"/>
                                </m:rPr>
                                <a:rPr lang="en-US" sz="1600" i="0">
                                  <a:latin typeface="Cambria Math" panose="02040503050406030204" pitchFamily="18" charset="0"/>
                                </a:rPr>
                                <m:t>i</m:t>
                              </m:r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p>
                          </m:sSup>
                        </m:e>
                      </m:nary>
                    </m:oMath>
                  </m:oMathPara>
                </a14:m>
                <a:endParaRPr lang="en-US" sz="1600" dirty="0">
                  <a:latin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57" name="Прямоугольник 5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82248" y="5314484"/>
                <a:ext cx="2838982" cy="784895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9" name="Прямоугольник 58"/>
              <p:cNvSpPr/>
              <p:nvPr/>
            </p:nvSpPr>
            <p:spPr>
              <a:xfrm>
                <a:off x="2682248" y="6041568"/>
                <a:ext cx="2848472" cy="78489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̇"/>
                              <m:ctrlPr>
                                <a:rPr lang="en-US" sz="1600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𝑆𝑝</m:t>
                              </m:r>
                            </m:e>
                          </m:acc>
                        </m:e>
                        <m:sub>
                          <m:r>
                            <a:rPr lang="en-US" sz="1600" i="0">
                              <a:latin typeface="Cambria Math" panose="02040503050406030204" pitchFamily="18" charset="0"/>
                            </a:rPr>
                            <m:t>2,</m:t>
                          </m:r>
                          <m:r>
                            <m:rPr>
                              <m:sty m:val="p"/>
                            </m:rPr>
                            <a:rPr lang="en-US" sz="1600" i="0">
                              <a:latin typeface="Cambria Math" panose="02040503050406030204" pitchFamily="18" charset="0"/>
                            </a:rPr>
                            <m:t>m</m:t>
                          </m:r>
                        </m:sub>
                      </m:sSub>
                      <m:r>
                        <a:rPr lang="en-US" sz="1600" i="0">
                          <a:latin typeface="Cambria Math" panose="02040503050406030204" pitchFamily="18" charset="0"/>
                        </a:rPr>
                        <m:t>[</m:t>
                      </m:r>
                      <m:r>
                        <a:rPr lang="en-US" sz="1600" i="1">
                          <a:latin typeface="Cambria Math" panose="02040503050406030204" pitchFamily="18" charset="0"/>
                        </a:rPr>
                        <m:t>𝑛</m:t>
                      </m:r>
                      <m:r>
                        <a:rPr lang="en-US" sz="1600" i="0">
                          <a:latin typeface="Cambria Math" panose="02040503050406030204" pitchFamily="18" charset="0"/>
                        </a:rPr>
                        <m:t>]= </m:t>
                      </m:r>
                      <m:nary>
                        <m:naryPr>
                          <m:chr m:val="∑"/>
                          <m:limLoc m:val="undOvr"/>
                          <m:ctrlPr>
                            <a:rPr lang="en-US" sz="1600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sty m:val="p"/>
                            </m:rPr>
                            <a:rPr lang="en-US" sz="1600" i="0">
                              <a:latin typeface="Cambria Math" panose="02040503050406030204" pitchFamily="18" charset="0"/>
                            </a:rPr>
                            <m:t>i</m:t>
                          </m:r>
                          <m:r>
                            <a:rPr lang="en-US" sz="1600" i="0">
                              <a:latin typeface="Cambria Math" panose="02040503050406030204" pitchFamily="18" charset="0"/>
                            </a:rPr>
                            <m:t>=0</m:t>
                          </m:r>
                        </m:sub>
                        <m:sup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𝑁</m:t>
                          </m:r>
                          <m:r>
                            <a:rPr lang="en-US" sz="1600" i="0"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  <m:e>
                          <m:sSub>
                            <m:sSubPr>
                              <m:ctrlPr>
                                <a:rPr lang="en-US" sz="1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̇"/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𝑆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sz="1600" i="0">
                                  <a:latin typeface="Cambria Math" panose="02040503050406030204" pitchFamily="18" charset="0"/>
                                </a:rPr>
                                <m:t>2,</m:t>
                              </m:r>
                              <m:r>
                                <m:rPr>
                                  <m:sty m:val="p"/>
                                </m:rPr>
                                <a:rPr lang="en-US" sz="1600" i="0">
                                  <a:latin typeface="Cambria Math" panose="02040503050406030204" pitchFamily="18" charset="0"/>
                                </a:rPr>
                                <m:t>m</m:t>
                              </m:r>
                            </m:sub>
                          </m:sSub>
                          <m:r>
                            <a:rPr lang="en-US" sz="1600" i="0">
                              <a:latin typeface="Cambria Math" panose="02040503050406030204" pitchFamily="18" charset="0"/>
                            </a:rPr>
                            <m:t>[</m:t>
                          </m:r>
                          <m:r>
                            <m:rPr>
                              <m:sty m:val="p"/>
                            </m:rPr>
                            <a:rPr lang="en-US" sz="1600" i="0">
                              <a:latin typeface="Cambria Math" panose="02040503050406030204" pitchFamily="18" charset="0"/>
                            </a:rPr>
                            <m:t>i</m:t>
                          </m:r>
                          <m:r>
                            <a:rPr lang="en-US" sz="1600" i="0">
                              <a:latin typeface="Cambria Math" panose="02040503050406030204" pitchFamily="18" charset="0"/>
                            </a:rPr>
                            <m:t>]</m:t>
                          </m:r>
                          <m:sSup>
                            <m:sSupPr>
                              <m:ctrlPr>
                                <a:rPr lang="en-US" sz="16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600" i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  <m:f>
                                <m:fPr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1600" i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𝜋</m:t>
                                  </m:r>
                                </m:num>
                                <m:den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𝑁</m:t>
                                  </m:r>
                                </m:den>
                              </m:f>
                              <m:r>
                                <m:rPr>
                                  <m:sty m:val="p"/>
                                </m:rPr>
                                <a:rPr lang="en-US" sz="1600" i="0">
                                  <a:latin typeface="Cambria Math" panose="02040503050406030204" pitchFamily="18" charset="0"/>
                                </a:rPr>
                                <m:t>i</m:t>
                              </m:r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p>
                          </m:sSup>
                        </m:e>
                      </m:nary>
                    </m:oMath>
                  </m:oMathPara>
                </a14:m>
                <a:endParaRPr lang="en-US" sz="2000" dirty="0">
                  <a:latin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59" name="Прямоугольник 5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82248" y="6041568"/>
                <a:ext cx="2848472" cy="784895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0" name="Прямоугольник 59"/>
          <p:cNvSpPr/>
          <p:nvPr/>
        </p:nvSpPr>
        <p:spPr>
          <a:xfrm>
            <a:off x="6264840" y="5888513"/>
            <a:ext cx="402674" cy="3061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1400" dirty="0" smtClean="0">
                <a:latin typeface="Arial" panose="020B0604020202020204" pitchFamily="34" charset="0"/>
              </a:rPr>
              <a:t>(</a:t>
            </a:r>
            <a:r>
              <a:rPr lang="en-US" sz="1400" dirty="0" smtClean="0">
                <a:latin typeface="Arial" panose="020B0604020202020204" pitchFamily="34" charset="0"/>
              </a:rPr>
              <a:t>4</a:t>
            </a:r>
            <a:r>
              <a:rPr lang="ru-RU" sz="1400" dirty="0" smtClean="0">
                <a:latin typeface="Arial" panose="020B0604020202020204" pitchFamily="34" charset="0"/>
              </a:rPr>
              <a:t>)</a:t>
            </a:r>
            <a:endParaRPr lang="en-US" sz="11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64" name="Рисунок 6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531180" y="616922"/>
            <a:ext cx="9218348" cy="2618344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78" name="Прямоугольник 77"/>
              <p:cNvSpPr/>
              <p:nvPr/>
            </p:nvSpPr>
            <p:spPr>
              <a:xfrm>
                <a:off x="2296489" y="4445607"/>
                <a:ext cx="3733226" cy="70288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̇"/>
                              <m:ctrlPr>
                                <a:rPr lang="en-US" sz="1600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</m:acc>
                        </m:e>
                        <m:sub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1,</m:t>
                          </m:r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𝑚</m:t>
                          </m:r>
                        </m:sub>
                      </m:sSub>
                      <m:d>
                        <m:dPr>
                          <m:ctrlPr>
                            <a:rPr lang="en-US" sz="16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ru-RU" sz="16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600" i="1">
                          <a:latin typeface="Cambria Math" panose="02040503050406030204" pitchFamily="18" charset="0"/>
                        </a:rPr>
                        <m:t>𝑈</m:t>
                      </m:r>
                      <m:d>
                        <m:dPr>
                          <m:ctrlPr>
                            <a:rPr lang="en-US" sz="16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sSup>
                        <m:sSupPr>
                          <m:ctrlPr>
                            <a:rPr lang="en-US" sz="16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𝑗</m:t>
                          </m:r>
                          <m:d>
                            <m:dPr>
                              <m:ctrlPr>
                                <a:rPr lang="en-US" sz="16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ru-RU" sz="16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𝜋</m:t>
                              </m:r>
                              <m:sSub>
                                <m:sSubPr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</m:e>
                                <m:sub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sub>
                              </m:sSub>
                              <m:r>
                                <a:rPr lang="ru-RU" sz="1600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  <m:r>
                                <a:rPr lang="ru-RU" sz="1600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ru-RU" sz="1600" i="1">
                                  <a:latin typeface="Cambria Math" panose="02040503050406030204" pitchFamily="18" charset="0"/>
                                </a:rPr>
                                <m:t>𝐺</m:t>
                              </m:r>
                              <m:d>
                                <m:dPr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ru-RU" sz="1600" i="1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</m:d>
                              <m:r>
                                <a:rPr lang="ru-RU" sz="1600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𝜑</m:t>
                                  </m:r>
                                </m:e>
                                <m:sub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</m:d>
                        </m:sup>
                      </m:sSup>
                      <m:r>
                        <a:rPr lang="en-US" sz="1600" i="1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1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̇"/>
                              <m:ctrlPr>
                                <a:rPr lang="en-US" sz="1600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</m:acc>
                        </m:e>
                        <m:sub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01</m:t>
                          </m:r>
                        </m:sub>
                      </m:sSub>
                    </m:oMath>
                  </m:oMathPara>
                </a14:m>
                <a:endParaRPr lang="en-US" sz="1600" i="1" dirty="0">
                  <a:latin typeface="Arial" panose="020B0604020202020204" pitchFamily="34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̇"/>
                              <m:ctrlPr>
                                <a:rPr lang="en-US" sz="1600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</m:acc>
                        </m:e>
                        <m:sub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2,</m:t>
                          </m:r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𝑚</m:t>
                          </m:r>
                        </m:sub>
                      </m:sSub>
                      <m:d>
                        <m:dPr>
                          <m:ctrlPr>
                            <a:rPr lang="en-US" sz="16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US" sz="16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600" i="1">
                          <a:latin typeface="Cambria Math" panose="02040503050406030204" pitchFamily="18" charset="0"/>
                        </a:rPr>
                        <m:t>𝑈</m:t>
                      </m:r>
                      <m:r>
                        <a:rPr lang="en-US" sz="1600" i="1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1600" i="1"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en-US" sz="1600" i="1">
                          <a:latin typeface="Cambria Math" panose="02040503050406030204" pitchFamily="18" charset="0"/>
                        </a:rPr>
                        <m:t>)</m:t>
                      </m:r>
                      <m:sSup>
                        <m:sSupPr>
                          <m:ctrlPr>
                            <a:rPr lang="en-US" sz="16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𝑗</m:t>
                          </m:r>
                          <m:d>
                            <m:dPr>
                              <m:ctrlPr>
                                <a:rPr lang="en-US" sz="16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ru-RU" sz="16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𝜋</m:t>
                              </m:r>
                              <m:sSub>
                                <m:sSubPr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</m:e>
                                <m:sub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sub>
                              </m:sSub>
                              <m:r>
                                <a:rPr lang="ru-RU" sz="1600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  <m:r>
                                <a:rPr lang="ru-RU" sz="1600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ru-RU" sz="1600" i="1">
                                  <a:latin typeface="Cambria Math" panose="02040503050406030204" pitchFamily="18" charset="0"/>
                                </a:rPr>
                                <m:t>𝐺</m:t>
                              </m:r>
                              <m:d>
                                <m:dPr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ru-RU" sz="1600" i="1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</m:d>
                              <m:r>
                                <a:rPr lang="ru-RU" sz="1600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𝜑</m:t>
                                  </m:r>
                                </m:e>
                                <m:sub>
                                  <m:r>
                                    <a:rPr lang="ru-RU" sz="16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</m:d>
                        </m:sup>
                      </m:sSup>
                      <m:r>
                        <a:rPr lang="en-US" sz="1600" i="1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1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̇"/>
                              <m:ctrlPr>
                                <a:rPr lang="en-US" sz="1600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</m:acc>
                        </m:e>
                        <m:sub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02</m:t>
                          </m:r>
                        </m:sub>
                      </m:sSub>
                    </m:oMath>
                  </m:oMathPara>
                </a14:m>
                <a:endParaRPr lang="en-US" sz="1600" dirty="0">
                  <a:latin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78" name="Прямоугольник 7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96489" y="4445607"/>
                <a:ext cx="3733226" cy="702885"/>
              </a:xfrm>
              <a:prstGeom prst="rect">
                <a:avLst/>
              </a:prstGeom>
              <a:blipFill rotWithShape="0">
                <a:blip r:embed="rId8"/>
                <a:stretch>
                  <a:fillRect b="-258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9" name="Прямоугольник 78"/>
          <p:cNvSpPr/>
          <p:nvPr/>
        </p:nvSpPr>
        <p:spPr>
          <a:xfrm>
            <a:off x="6264840" y="4643890"/>
            <a:ext cx="402674" cy="3061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1400" dirty="0" smtClean="0">
                <a:latin typeface="Arial" panose="020B0604020202020204" pitchFamily="34" charset="0"/>
              </a:rPr>
              <a:t>(</a:t>
            </a:r>
            <a:r>
              <a:rPr lang="ru-RU" sz="1400" dirty="0">
                <a:latin typeface="Arial" panose="020B0604020202020204" pitchFamily="34" charset="0"/>
              </a:rPr>
              <a:t>3</a:t>
            </a:r>
            <a:r>
              <a:rPr lang="ru-RU" sz="1400" dirty="0" smtClean="0">
                <a:latin typeface="Arial" panose="020B0604020202020204" pitchFamily="34" charset="0"/>
              </a:rPr>
              <a:t>)</a:t>
            </a:r>
            <a:endParaRPr lang="en-US" sz="11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019035" y="4086318"/>
            <a:ext cx="2768283" cy="6651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545411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>
            <a:off x="0" y="0"/>
            <a:ext cx="1447800" cy="6858000"/>
          </a:xfrm>
          <a:prstGeom prst="rect">
            <a:avLst/>
          </a:prstGeom>
          <a:solidFill>
            <a:schemeClr val="tx1">
              <a:lumMod val="50000"/>
              <a:lumOff val="50000"/>
              <a:alpha val="3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Arial" panose="020B0604020202020204" pitchFamily="34" charset="0"/>
            </a:endParaRPr>
          </a:p>
        </p:txBody>
      </p:sp>
      <p:sp>
        <p:nvSpPr>
          <p:cNvPr id="18" name="Text Box 4"/>
          <p:cNvSpPr txBox="1">
            <a:spLocks noChangeArrowheads="1"/>
          </p:cNvSpPr>
          <p:nvPr/>
        </p:nvSpPr>
        <p:spPr bwMode="auto">
          <a:xfrm>
            <a:off x="1443388" y="0"/>
            <a:ext cx="10748612" cy="493713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chemeClr val="bg1">
                <a:lumMod val="85000"/>
              </a:schemeClr>
            </a:outerShdw>
          </a:effectLst>
        </p:spPr>
        <p:txBody>
          <a:bodyPr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pPr algn="ctr">
              <a:spcAft>
                <a:spcPts val="0"/>
              </a:spcAft>
            </a:pPr>
            <a:r>
              <a:rPr lang="ru-RU" sz="2000" b="1" dirty="0" smtClean="0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Результаты моделирования</a:t>
            </a:r>
            <a:endParaRPr lang="ru-RU" sz="2000" b="1" dirty="0">
              <a:solidFill>
                <a:schemeClr val="bg1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grpSp>
        <p:nvGrpSpPr>
          <p:cNvPr id="19" name="Группа 18"/>
          <p:cNvGrpSpPr/>
          <p:nvPr/>
        </p:nvGrpSpPr>
        <p:grpSpPr>
          <a:xfrm>
            <a:off x="11544439" y="-1515"/>
            <a:ext cx="410178" cy="592065"/>
            <a:chOff x="11328400" y="1"/>
            <a:chExt cx="515072" cy="778667"/>
          </a:xfrm>
        </p:grpSpPr>
        <p:sp>
          <p:nvSpPr>
            <p:cNvPr id="20" name="Прямоугольник 19"/>
            <p:cNvSpPr/>
            <p:nvPr/>
          </p:nvSpPr>
          <p:spPr>
            <a:xfrm>
              <a:off x="11328400" y="1"/>
              <a:ext cx="515072" cy="778664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latin typeface="Arial" panose="020B0604020202020204" pitchFamily="34" charset="0"/>
              </a:endParaRPr>
            </a:p>
          </p:txBody>
        </p:sp>
        <p:sp useBgFill="1">
          <p:nvSpPr>
            <p:cNvPr id="21" name="Равнобедренный треугольник 20"/>
            <p:cNvSpPr/>
            <p:nvPr/>
          </p:nvSpPr>
          <p:spPr>
            <a:xfrm>
              <a:off x="11328400" y="612194"/>
              <a:ext cx="515072" cy="166474"/>
            </a:xfrm>
            <a:prstGeom prst="triangl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latin typeface="Arial" panose="020B0604020202020204" pitchFamily="34" charset="0"/>
              </a:endParaRPr>
            </a:p>
          </p:txBody>
        </p:sp>
      </p:grp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11613892" y="64293"/>
            <a:ext cx="271272" cy="365125"/>
          </a:xfrm>
        </p:spPr>
        <p:txBody>
          <a:bodyPr/>
          <a:lstStyle/>
          <a:p>
            <a:pPr algn="ctr"/>
            <a:fld id="{E0690362-A7FF-427D-9BB7-38AE45304184}" type="slidenum">
              <a:rPr lang="ru-RU" sz="2400" b="1" i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ctr"/>
              <a:t>5</a:t>
            </a:fld>
            <a:endParaRPr lang="ru-RU" sz="2400" b="1" i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608" y="12700"/>
            <a:ext cx="1402172" cy="1667099"/>
          </a:xfrm>
          <a:prstGeom prst="rect">
            <a:avLst/>
          </a:prstGeom>
        </p:spPr>
      </p:pic>
      <p:sp>
        <p:nvSpPr>
          <p:cNvPr id="34" name="Прямоугольник 33"/>
          <p:cNvSpPr/>
          <p:nvPr/>
        </p:nvSpPr>
        <p:spPr>
          <a:xfrm>
            <a:off x="1443388" y="6550223"/>
            <a:ext cx="1074861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Рисунок </a:t>
            </a:r>
            <a:r>
              <a:rPr lang="ru-RU" sz="14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5. </a:t>
            </a:r>
            <a:r>
              <a:rPr lang="ru-RU" sz="1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Распределение фазовых </a:t>
            </a:r>
            <a:r>
              <a:rPr lang="ru-RU" sz="14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векторов, при </a:t>
            </a:r>
            <a:r>
              <a:rPr lang="ru-RU" sz="1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входном отношении сигнал/шум – </a:t>
            </a:r>
            <a:r>
              <a:rPr lang="ru-RU" sz="14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20дБ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2439372" y="4221339"/>
            <a:ext cx="191472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(а) – без накоплений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5771506" y="6322801"/>
            <a:ext cx="191472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(в) – 20 накоплений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0" name="Рисунок 3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4535" y="615071"/>
            <a:ext cx="4515739" cy="351417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9216" y="3116406"/>
            <a:ext cx="4178683" cy="3251872"/>
          </a:xfrm>
          <a:prstGeom prst="rect">
            <a:avLst/>
          </a:prstGeom>
        </p:spPr>
      </p:pic>
      <p:pic>
        <p:nvPicPr>
          <p:cNvPr id="41" name="Рисунок 4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6223" y="590548"/>
            <a:ext cx="4335777" cy="3374123"/>
          </a:xfrm>
          <a:prstGeom prst="rect">
            <a:avLst/>
          </a:prstGeom>
        </p:spPr>
      </p:pic>
      <p:sp>
        <p:nvSpPr>
          <p:cNvPr id="38" name="Прямоугольник 37"/>
          <p:cNvSpPr/>
          <p:nvPr/>
        </p:nvSpPr>
        <p:spPr>
          <a:xfrm>
            <a:off x="8644328" y="3975354"/>
            <a:ext cx="191472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(б) – 10 накоплений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154805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>
            <a:off x="0" y="0"/>
            <a:ext cx="1447800" cy="6858000"/>
          </a:xfrm>
          <a:prstGeom prst="rect">
            <a:avLst/>
          </a:prstGeom>
          <a:solidFill>
            <a:schemeClr val="tx1">
              <a:lumMod val="50000"/>
              <a:lumOff val="50000"/>
              <a:alpha val="3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Arial" panose="020B0604020202020204" pitchFamily="34" charset="0"/>
            </a:endParaRPr>
          </a:p>
        </p:txBody>
      </p:sp>
      <p:sp>
        <p:nvSpPr>
          <p:cNvPr id="18" name="Text Box 4"/>
          <p:cNvSpPr txBox="1">
            <a:spLocks noChangeArrowheads="1"/>
          </p:cNvSpPr>
          <p:nvPr/>
        </p:nvSpPr>
        <p:spPr bwMode="auto">
          <a:xfrm>
            <a:off x="1443388" y="0"/>
            <a:ext cx="10748612" cy="493713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chemeClr val="bg1">
                <a:lumMod val="85000"/>
              </a:schemeClr>
            </a:outerShdw>
          </a:effectLst>
        </p:spPr>
        <p:txBody>
          <a:bodyPr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pPr algn="ctr">
              <a:spcAft>
                <a:spcPts val="0"/>
              </a:spcAft>
            </a:pPr>
            <a:r>
              <a:rPr lang="ru-RU" sz="2000" b="1" dirty="0" smtClean="0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Результаты моделирования</a:t>
            </a:r>
            <a:endParaRPr lang="ru-RU" sz="2000" b="1" dirty="0">
              <a:solidFill>
                <a:schemeClr val="bg1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grpSp>
        <p:nvGrpSpPr>
          <p:cNvPr id="19" name="Группа 18"/>
          <p:cNvGrpSpPr/>
          <p:nvPr/>
        </p:nvGrpSpPr>
        <p:grpSpPr>
          <a:xfrm>
            <a:off x="11544439" y="-1515"/>
            <a:ext cx="410178" cy="592065"/>
            <a:chOff x="11328400" y="1"/>
            <a:chExt cx="515072" cy="778667"/>
          </a:xfrm>
        </p:grpSpPr>
        <p:sp>
          <p:nvSpPr>
            <p:cNvPr id="20" name="Прямоугольник 19"/>
            <p:cNvSpPr/>
            <p:nvPr/>
          </p:nvSpPr>
          <p:spPr>
            <a:xfrm>
              <a:off x="11328400" y="1"/>
              <a:ext cx="515072" cy="778664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latin typeface="Arial" panose="020B0604020202020204" pitchFamily="34" charset="0"/>
              </a:endParaRPr>
            </a:p>
          </p:txBody>
        </p:sp>
        <p:sp useBgFill="1">
          <p:nvSpPr>
            <p:cNvPr id="21" name="Равнобедренный треугольник 20"/>
            <p:cNvSpPr/>
            <p:nvPr/>
          </p:nvSpPr>
          <p:spPr>
            <a:xfrm>
              <a:off x="11328400" y="612194"/>
              <a:ext cx="515072" cy="166474"/>
            </a:xfrm>
            <a:prstGeom prst="triangl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latin typeface="Arial" panose="020B0604020202020204" pitchFamily="34" charset="0"/>
              </a:endParaRPr>
            </a:p>
          </p:txBody>
        </p:sp>
      </p:grp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11613892" y="64293"/>
            <a:ext cx="271272" cy="365125"/>
          </a:xfrm>
        </p:spPr>
        <p:txBody>
          <a:bodyPr/>
          <a:lstStyle/>
          <a:p>
            <a:pPr algn="ctr"/>
            <a:fld id="{E0690362-A7FF-427D-9BB7-38AE45304184}" type="slidenum">
              <a:rPr lang="ru-RU" sz="2400" b="1" i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ctr"/>
              <a:t>6</a:t>
            </a:fld>
            <a:endParaRPr lang="ru-RU" sz="2400" b="1" i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608" y="12700"/>
            <a:ext cx="1402172" cy="1667099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5" name="Прямоугольник 44"/>
              <p:cNvSpPr/>
              <p:nvPr/>
            </p:nvSpPr>
            <p:spPr>
              <a:xfrm>
                <a:off x="7376510" y="1768374"/>
                <a:ext cx="4454560" cy="780150"/>
              </a:xfrm>
              <a:prstGeom prst="rect">
                <a:avLst/>
              </a:prstGeom>
              <a:ln w="28575">
                <a:solidFill>
                  <a:srgbClr val="FF0000"/>
                </a:solidFill>
              </a:ln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en-US" sz="1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US" sz="1400" i="1"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r>
                                <a:rPr lang="en-US" sz="1400">
                                  <a:latin typeface="Cambria Math" panose="02040503050406030204" pitchFamily="18" charset="0"/>
                                </a:rPr>
                                <m:t>&amp;</m:t>
                              </m:r>
                              <m:sSub>
                                <m:sSubPr>
                                  <m:ctrlP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  <m:t>𝐴</m:t>
                                  </m:r>
                                </m:e>
                                <m:sub>
                                  <m:sSub>
                                    <m:sSubPr>
                                      <m:ctrlPr>
                                        <a:rPr lang="en-US" sz="1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400" i="0">
                                          <a:latin typeface="Cambria Math" panose="02040503050406030204" pitchFamily="18" charset="0"/>
                                        </a:rPr>
                                        <m:t>21</m:t>
                                      </m:r>
                                    </m:e>
                                    <m:sub>
                                      <m:r>
                                        <a:rPr lang="en-US" sz="1400" i="1">
                                          <a:latin typeface="Cambria Math" panose="02040503050406030204" pitchFamily="18" charset="0"/>
                                        </a:rPr>
                                        <m:t>𝑀</m:t>
                                      </m:r>
                                    </m:sub>
                                  </m:sSub>
                                </m:sub>
                              </m:sSub>
                              <m:r>
                                <a:rPr lang="en-US" sz="1400" i="0">
                                  <a:latin typeface="Cambria Math" panose="02040503050406030204" pitchFamily="18" charset="0"/>
                                </a:rPr>
                                <m:t>≥</m:t>
                              </m:r>
                              <m:r>
                                <a:rPr lang="en-US" sz="1400" i="1">
                                  <a:latin typeface="Cambria Math" panose="02040503050406030204" pitchFamily="18" charset="0"/>
                                </a:rPr>
                                <m:t>𝐻</m:t>
                              </m:r>
                              <m:r>
                                <a:rPr lang="en-US" sz="1400" i="0">
                                  <a:latin typeface="Cambria Math" panose="02040503050406030204" pitchFamily="18" charset="0"/>
                                </a:rPr>
                                <m:t>=</m:t>
                              </m:r>
                              <m:r>
                                <a:rPr lang="en-US" sz="1400" i="1"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  <m:r>
                                <a:rPr lang="en-US" sz="1400" i="0">
                                  <a:latin typeface="Cambria Math" panose="02040503050406030204" pitchFamily="18" charset="0"/>
                                </a:rPr>
                                <m:t>∙</m:t>
                              </m:r>
                              <m:rad>
                                <m:radPr>
                                  <m:degHide m:val="on"/>
                                  <m:ctrlP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</m:ctrlPr>
                                </m:radPr>
                                <m:deg/>
                                <m:e>
                                  <m:d>
                                    <m:dPr>
                                      <m:begChr m:val=""/>
                                      <m:ctrlPr>
                                        <a:rPr lang="en-US" sz="1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1400" i="0">
                                          <a:latin typeface="Cambria Math" panose="02040503050406030204" pitchFamily="18" charset="0"/>
                                        </a:rPr>
                                        <m:t>−2</m:t>
                                      </m:r>
                                      <m:r>
                                        <m:rPr>
                                          <m:sty m:val="p"/>
                                        </m:rPr>
                                        <a:rPr lang="en-US" sz="1400" i="0">
                                          <a:latin typeface="Cambria Math" panose="02040503050406030204" pitchFamily="18" charset="0"/>
                                        </a:rPr>
                                        <m:t>l</m:t>
                                      </m:r>
                                      <m:func>
                                        <m:funcPr>
                                          <m:ctrlPr>
                                            <a:rPr lang="en-US" sz="14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funcPr>
                                        <m:fName>
                                          <m:r>
                                            <m:rPr>
                                              <m:sty m:val="p"/>
                                            </m:rPr>
                                            <a:rPr lang="en-US" sz="1400" i="0">
                                              <a:latin typeface="Cambria Math" panose="02040503050406030204" pitchFamily="18" charset="0"/>
                                            </a:rPr>
                                            <m:t>n</m:t>
                                          </m:r>
                                        </m:fName>
                                        <m:e>
                                          <m:r>
                                            <a:rPr lang="en-US" sz="1400" i="0">
                                              <a:latin typeface="Cambria Math" panose="02040503050406030204" pitchFamily="18" charset="0"/>
                                            </a:rPr>
                                            <m:t>(</m:t>
                                          </m:r>
                                        </m:e>
                                      </m:func>
                                      <m:sSub>
                                        <m:sSubPr>
                                          <m:ctrlPr>
                                            <a:rPr lang="en-US" sz="14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1400" i="1">
                                              <a:latin typeface="Cambria Math" panose="02040503050406030204" pitchFamily="18" charset="0"/>
                                            </a:rPr>
                                            <m:t>𝑃</m:t>
                                          </m:r>
                                        </m:e>
                                        <m:sub>
                                          <m:r>
                                            <a:rPr lang="en-US" sz="1400" i="0">
                                              <a:latin typeface="Cambria Math" panose="02040503050406030204" pitchFamily="18" charset="0"/>
                                            </a:rPr>
                                            <m:t>ЛТ</m:t>
                                          </m:r>
                                        </m:sub>
                                      </m:sSub>
                                    </m:e>
                                  </m:d>
                                </m:e>
                              </m:rad>
                              <m:r>
                                <a:rPr lang="en-US" sz="1400" i="0">
                                  <a:latin typeface="Cambria Math" panose="02040503050406030204" pitchFamily="18" charset="0"/>
                                </a:rPr>
                                <m:t>→Сигнал присутствует,</m:t>
                              </m:r>
                            </m:e>
                            <m:e>
                              <m:r>
                                <a:rPr lang="en-US" sz="1400" i="0">
                                  <a:latin typeface="Cambria Math" panose="02040503050406030204" pitchFamily="18" charset="0"/>
                                </a:rPr>
                                <m:t>&amp;</m:t>
                              </m:r>
                              <m:sSub>
                                <m:sSubPr>
                                  <m:ctrlP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  <m:t>𝐴</m:t>
                                  </m:r>
                                </m:e>
                                <m:sub>
                                  <m:sSub>
                                    <m:sSubPr>
                                      <m:ctrlPr>
                                        <a:rPr lang="en-US" sz="1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400" i="0">
                                          <a:latin typeface="Cambria Math" panose="02040503050406030204" pitchFamily="18" charset="0"/>
                                        </a:rPr>
                                        <m:t>21</m:t>
                                      </m:r>
                                    </m:e>
                                    <m:sub>
                                      <m:r>
                                        <a:rPr lang="en-US" sz="1400" i="1">
                                          <a:latin typeface="Cambria Math" panose="02040503050406030204" pitchFamily="18" charset="0"/>
                                        </a:rPr>
                                        <m:t>𝑀</m:t>
                                      </m:r>
                                    </m:sub>
                                  </m:sSub>
                                </m:sub>
                              </m:sSub>
                              <m:r>
                                <a:rPr lang="en-US" sz="1400" i="0">
                                  <a:latin typeface="Cambria Math" panose="02040503050406030204" pitchFamily="18" charset="0"/>
                                </a:rPr>
                                <m:t>&lt;</m:t>
                              </m:r>
                              <m:r>
                                <a:rPr lang="en-US" sz="1400" i="1">
                                  <a:latin typeface="Cambria Math" panose="02040503050406030204" pitchFamily="18" charset="0"/>
                                </a:rPr>
                                <m:t>𝐻</m:t>
                              </m:r>
                              <m:r>
                                <a:rPr lang="en-US" sz="1400" i="0">
                                  <a:latin typeface="Cambria Math" panose="02040503050406030204" pitchFamily="18" charset="0"/>
                                </a:rPr>
                                <m:t>=</m:t>
                              </m:r>
                              <m:r>
                                <a:rPr lang="en-US" sz="1400" i="1"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  <m:r>
                                <a:rPr lang="en-US" sz="1400" i="0">
                                  <a:latin typeface="Cambria Math" panose="02040503050406030204" pitchFamily="18" charset="0"/>
                                </a:rPr>
                                <m:t>∙</m:t>
                              </m:r>
                              <m:rad>
                                <m:radPr>
                                  <m:degHide m:val="on"/>
                                  <m:ctrlP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</m:ctrlPr>
                                </m:radPr>
                                <m:deg/>
                                <m:e>
                                  <m:d>
                                    <m:dPr>
                                      <m:begChr m:val=""/>
                                      <m:ctrlPr>
                                        <a:rPr lang="en-US" sz="1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1400" i="0">
                                          <a:latin typeface="Cambria Math" panose="02040503050406030204" pitchFamily="18" charset="0"/>
                                        </a:rPr>
                                        <m:t>−2</m:t>
                                      </m:r>
                                      <m:r>
                                        <m:rPr>
                                          <m:sty m:val="p"/>
                                        </m:rPr>
                                        <a:rPr lang="en-US" sz="1400" i="0">
                                          <a:latin typeface="Cambria Math" panose="02040503050406030204" pitchFamily="18" charset="0"/>
                                        </a:rPr>
                                        <m:t>l</m:t>
                                      </m:r>
                                      <m:func>
                                        <m:funcPr>
                                          <m:ctrlPr>
                                            <a:rPr lang="en-US" sz="14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funcPr>
                                        <m:fName>
                                          <m:r>
                                            <m:rPr>
                                              <m:sty m:val="p"/>
                                            </m:rPr>
                                            <a:rPr lang="en-US" sz="1400" i="0">
                                              <a:latin typeface="Cambria Math" panose="02040503050406030204" pitchFamily="18" charset="0"/>
                                            </a:rPr>
                                            <m:t>n</m:t>
                                          </m:r>
                                        </m:fName>
                                        <m:e>
                                          <m:r>
                                            <a:rPr lang="en-US" sz="1400" i="0">
                                              <a:latin typeface="Cambria Math" panose="02040503050406030204" pitchFamily="18" charset="0"/>
                                            </a:rPr>
                                            <m:t>(</m:t>
                                          </m:r>
                                        </m:e>
                                      </m:func>
                                      <m:sSub>
                                        <m:sSubPr>
                                          <m:ctrlPr>
                                            <a:rPr lang="en-US" sz="14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1400" i="1">
                                              <a:latin typeface="Cambria Math" panose="02040503050406030204" pitchFamily="18" charset="0"/>
                                            </a:rPr>
                                            <m:t>𝑃</m:t>
                                          </m:r>
                                        </m:e>
                                        <m:sub>
                                          <m:r>
                                            <a:rPr lang="en-US" sz="1400" i="0">
                                              <a:latin typeface="Cambria Math" panose="02040503050406030204" pitchFamily="18" charset="0"/>
                                            </a:rPr>
                                            <m:t>ЛТ</m:t>
                                          </m:r>
                                        </m:sub>
                                      </m:sSub>
                                    </m:e>
                                  </m:d>
                                </m:e>
                              </m:rad>
                              <m:r>
                                <a:rPr lang="en-US" sz="1400" i="0">
                                  <a:latin typeface="Cambria Math" panose="02040503050406030204" pitchFamily="18" charset="0"/>
                                </a:rPr>
                                <m:t>→Сигнал отсутствует.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en-US" sz="1400" dirty="0">
                  <a:latin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45" name="Прямоугольник 4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76510" y="1768374"/>
                <a:ext cx="4454560" cy="780150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  <a:ln w="28575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6" name="Прямоугольник 45"/>
          <p:cNvSpPr/>
          <p:nvPr/>
        </p:nvSpPr>
        <p:spPr>
          <a:xfrm>
            <a:off x="6940188" y="1456878"/>
            <a:ext cx="4913781" cy="3061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457200" algn="just">
              <a:lnSpc>
                <a:spcPct val="107000"/>
              </a:lnSpc>
              <a:spcAft>
                <a:spcPts val="800"/>
              </a:spcAft>
            </a:pPr>
            <a:r>
              <a:rPr lang="ru-RU" sz="1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Решение о наличии цели принимается по правилу:</a:t>
            </a:r>
            <a:endParaRPr lang="en-US" sz="11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940188" y="4306652"/>
            <a:ext cx="5039438" cy="22695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>
              <a:lnSpc>
                <a:spcPct val="107000"/>
              </a:lnSpc>
              <a:spcAft>
                <a:spcPts val="800"/>
              </a:spcAft>
            </a:pPr>
            <a:r>
              <a:rPr lang="ru-RU" sz="1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Предложенный метод векторного накопления позволяет увеличить дальность обнаружения </a:t>
            </a:r>
            <a:r>
              <a:rPr lang="ru-RU" sz="1400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БпЛА</a:t>
            </a:r>
            <a:r>
              <a:rPr lang="ru-RU" sz="1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4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/>
            </a:r>
            <a:br>
              <a:rPr lang="en-US" sz="14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r>
              <a:rPr lang="ru-RU" sz="14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в </a:t>
            </a:r>
            <a:r>
              <a:rPr lang="ru-RU" sz="1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пассивных системах до </a:t>
            </a:r>
            <a:r>
              <a:rPr lang="ru-RU" sz="14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4.5-5 </a:t>
            </a:r>
            <a:r>
              <a:rPr lang="ru-RU" sz="1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км, что в </a:t>
            </a:r>
            <a:r>
              <a:rPr lang="ru-RU" sz="14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3 </a:t>
            </a:r>
            <a:r>
              <a:rPr lang="ru-RU" sz="1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раз превышает возможности традиционных методов. </a:t>
            </a:r>
            <a:r>
              <a:rPr lang="ru-RU" sz="14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Преимущества</a:t>
            </a:r>
            <a:r>
              <a:rPr lang="ru-RU" sz="1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endParaRPr lang="en-US" sz="14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444500" lvl="0" indent="287338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1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Устойчивость к </a:t>
            </a:r>
            <a:r>
              <a:rPr lang="ru-RU" sz="1400" dirty="0" err="1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нестационарности</a:t>
            </a:r>
            <a:r>
              <a:rPr lang="ru-RU" sz="14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1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ППРЧ-сигналов;</a:t>
            </a:r>
            <a:endParaRPr lang="en-US" sz="14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444500" lvl="0" indent="287338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1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Линейный рост ОСШ с увеличением M;</a:t>
            </a:r>
            <a:endParaRPr lang="en-US" sz="14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444500" lvl="0" indent="287338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ru-RU" sz="1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Совместимость с существующей аппаратной базой.</a:t>
            </a:r>
            <a:endParaRPr lang="en-US" sz="1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9219" y="534348"/>
            <a:ext cx="5351506" cy="2946560"/>
          </a:xfrm>
          <a:prstGeom prst="rect">
            <a:avLst/>
          </a:prstGeom>
        </p:spPr>
      </p:pic>
      <p:sp>
        <p:nvSpPr>
          <p:cNvPr id="25" name="Прямоугольник 24"/>
          <p:cNvSpPr/>
          <p:nvPr/>
        </p:nvSpPr>
        <p:spPr>
          <a:xfrm>
            <a:off x="1479217" y="3443576"/>
            <a:ext cx="555663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Рис. </a:t>
            </a:r>
            <a:r>
              <a:rPr lang="en-US" sz="14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6</a:t>
            </a:r>
            <a:r>
              <a:rPr lang="ru-RU" sz="14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14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Распределение амплитуд фазовых </a:t>
            </a:r>
            <a:r>
              <a:rPr lang="ru-RU" sz="14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векторов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6" name="Рисунок 2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8727" y="3720887"/>
            <a:ext cx="5343712" cy="2950872"/>
          </a:xfrm>
          <a:prstGeom prst="rect">
            <a:avLst/>
          </a:prstGeom>
        </p:spPr>
      </p:pic>
      <p:sp>
        <p:nvSpPr>
          <p:cNvPr id="27" name="Прямоугольник 26"/>
          <p:cNvSpPr/>
          <p:nvPr/>
        </p:nvSpPr>
        <p:spPr>
          <a:xfrm>
            <a:off x="1479217" y="6576184"/>
            <a:ext cx="558151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Рис. </a:t>
            </a:r>
            <a:r>
              <a:rPr lang="en-US" sz="14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7</a:t>
            </a:r>
            <a:r>
              <a:rPr lang="ru-RU" sz="14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14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Распределение амплитуд на входе устройства обработки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647925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рямоугольник 12"/>
          <p:cNvSpPr/>
          <p:nvPr/>
        </p:nvSpPr>
        <p:spPr>
          <a:xfrm>
            <a:off x="0" y="0"/>
            <a:ext cx="1447800" cy="6858000"/>
          </a:xfrm>
          <a:prstGeom prst="rect">
            <a:avLst/>
          </a:prstGeom>
          <a:solidFill>
            <a:schemeClr val="tx1">
              <a:lumMod val="50000"/>
              <a:lumOff val="50000"/>
              <a:alpha val="3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Arial" panose="020B0604020202020204" pitchFamily="34" charset="0"/>
            </a:endParaRPr>
          </a:p>
        </p:txBody>
      </p:sp>
      <p:pic>
        <p:nvPicPr>
          <p:cNvPr id="10" name="Рисунок 9" descr="КПП4 без камеры для обложки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87358" y="3259953"/>
            <a:ext cx="4708612" cy="3273003"/>
          </a:xfrm>
          <a:prstGeom prst="rect">
            <a:avLst/>
          </a:prstGeom>
          <a:noFill/>
          <a:effectLst>
            <a:glow rad="127000">
              <a:schemeClr val="accent1">
                <a:alpha val="0"/>
              </a:schemeClr>
            </a:glow>
          </a:effectLst>
        </p:spPr>
      </p:pic>
      <p:sp>
        <p:nvSpPr>
          <p:cNvPr id="9" name="TextBox 8"/>
          <p:cNvSpPr txBox="1"/>
          <p:nvPr/>
        </p:nvSpPr>
        <p:spPr>
          <a:xfrm>
            <a:off x="1443388" y="-33502"/>
            <a:ext cx="10748613" cy="707886"/>
          </a:xfrm>
          <a:prstGeom prst="rect">
            <a:avLst/>
          </a:prstGeom>
          <a:noFill/>
          <a:effectLst>
            <a:outerShdw blurRad="50800" dist="38100" dir="5400000" algn="t" rotWithShape="0">
              <a:schemeClr val="bg1">
                <a:alpha val="40000"/>
              </a:schemeClr>
            </a:outerShdw>
          </a:effectLst>
        </p:spPr>
        <p:txBody>
          <a:bodyPr wrap="square" rtlCol="0" anchor="ctr">
            <a:spAutoFit/>
          </a:bodyPr>
          <a:lstStyle/>
          <a:p>
            <a:pPr algn="ctr"/>
            <a:r>
              <a:rPr lang="ru-RU" sz="2000" b="1" dirty="0" smtClean="0">
                <a:latin typeface="Arial" panose="020B0604020202020204" pitchFamily="34" charset="0"/>
                <a:ea typeface="Microsoft JhengHei UI Light" panose="020B0304030504040204" pitchFamily="34" charset="-120"/>
                <a:cs typeface="Arial" panose="020B0604020202020204" pitchFamily="34" charset="0"/>
              </a:rPr>
              <a:t>ЯРОСЛАВСКОЕ ВЫСШЕЕ ВОЕННОЕ УЧИЛИЩЕ </a:t>
            </a:r>
          </a:p>
          <a:p>
            <a:pPr algn="ctr"/>
            <a:r>
              <a:rPr lang="ru-RU" sz="2000" b="1" dirty="0" smtClean="0">
                <a:latin typeface="Arial" panose="020B0604020202020204" pitchFamily="34" charset="0"/>
                <a:ea typeface="Microsoft JhengHei UI Light" panose="020B0304030504040204" pitchFamily="34" charset="-120"/>
                <a:cs typeface="Arial" panose="020B0604020202020204" pitchFamily="34" charset="0"/>
              </a:rPr>
              <a:t>ПРОТИВОВОЗДУШНОЙ ОБОРОНЫ</a:t>
            </a: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0608" y="12700"/>
            <a:ext cx="1402172" cy="1667099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8164979" y="4374377"/>
            <a:ext cx="3817392" cy="861774"/>
          </a:xfrm>
          <a:prstGeom prst="rect">
            <a:avLst/>
          </a:prstGeom>
          <a:noFill/>
          <a:effectLst>
            <a:outerShdw blurRad="50800" dist="38100" dir="5400000" algn="t" rotWithShape="0">
              <a:schemeClr val="bg1">
                <a:alpha val="40000"/>
              </a:schemeClr>
            </a:outerShdw>
          </a:effectLst>
        </p:spPr>
        <p:txBody>
          <a:bodyPr wrap="none" rtlCol="0">
            <a:spAutoFit/>
          </a:bodyPr>
          <a:lstStyle/>
          <a:p>
            <a:pPr algn="r">
              <a:lnSpc>
                <a:spcPts val="3000"/>
              </a:lnSpc>
            </a:pPr>
            <a:r>
              <a:rPr lang="ru-RU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Адъюнкт :</a:t>
            </a:r>
          </a:p>
          <a:p>
            <a:pPr algn="r">
              <a:lnSpc>
                <a:spcPts val="3000"/>
              </a:lnSpc>
            </a:pP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старший лейтенант Зацепин Д.А. 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8020966" y="5100154"/>
            <a:ext cx="3961405" cy="1246495"/>
          </a:xfrm>
          <a:prstGeom prst="rect">
            <a:avLst/>
          </a:prstGeom>
          <a:noFill/>
          <a:effectLst>
            <a:outerShdw blurRad="50800" dist="38100" dir="5400000" algn="t" rotWithShape="0">
              <a:schemeClr val="bg1">
                <a:alpha val="40000"/>
              </a:schemeClr>
            </a:outerShdw>
          </a:effectLst>
        </p:spPr>
        <p:txBody>
          <a:bodyPr wrap="none" rtlCol="0">
            <a:spAutoFit/>
          </a:bodyPr>
          <a:lstStyle/>
          <a:p>
            <a:pPr algn="r">
              <a:lnSpc>
                <a:spcPts val="3000"/>
              </a:lnSpc>
            </a:pPr>
            <a:r>
              <a:rPr lang="ru-RU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Научный руководитель:</a:t>
            </a:r>
          </a:p>
          <a:p>
            <a:pPr algn="r">
              <a:lnSpc>
                <a:spcPts val="3000"/>
              </a:lnSpc>
            </a:pP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кандидат технических наук, доцент</a:t>
            </a:r>
          </a:p>
          <a:p>
            <a:pPr algn="r">
              <a:lnSpc>
                <a:spcPts val="3000"/>
              </a:lnSpc>
            </a:pP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Сисигин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 И.В.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5945686" y="6409038"/>
            <a:ext cx="20773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Ярославль - 2025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138206" y="1400161"/>
            <a:ext cx="9679435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Способ увеличение </a:t>
            </a:r>
            <a:r>
              <a:rPr lang="ru-RU" sz="2800" b="1" dirty="0">
                <a:latin typeface="Arial" panose="020B0604020202020204" pitchFamily="34" charset="0"/>
                <a:cs typeface="Arial" panose="020B0604020202020204" pitchFamily="34" charset="0"/>
              </a:rPr>
              <a:t>дальности обнаружения беспилотных летательных аппаратов с использованием векторного накопления в пассивных радиотехнических </a:t>
            </a:r>
            <a:r>
              <a:rPr lang="ru-RU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системах</a:t>
            </a:r>
            <a:endParaRPr lang="ru-RU" sz="2800" b="1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829341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5" grpId="0"/>
      <p:bldP spid="16" grpId="0"/>
      <p:bldP spid="2" grpId="0"/>
      <p:bldP spid="3" grpId="0"/>
    </p:bldLst>
  </p:timing>
</p:sld>
</file>

<file path=ppt/theme/theme1.xml><?xml version="1.0" encoding="utf-8"?>
<a:theme xmlns:a="http://schemas.openxmlformats.org/drawingml/2006/main" name="Office Theme">
  <a:themeElements>
    <a:clrScheme name="Другая 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D9A78"/>
      </a:accent1>
      <a:accent2>
        <a:srgbClr val="00B0F0"/>
      </a:accent2>
      <a:accent3>
        <a:srgbClr val="36AFCE"/>
      </a:accent3>
      <a:accent4>
        <a:srgbClr val="1D6FA9"/>
      </a:accent4>
      <a:accent5>
        <a:srgbClr val="B74919"/>
      </a:accent5>
      <a:accent6>
        <a:srgbClr val="F19D19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AE6F2518-B084-4896-AF52-66CC2144AA26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55259</TotalTime>
  <Words>354</Words>
  <Application>Microsoft Office PowerPoint</Application>
  <PresentationFormat>Широкоэкранный</PresentationFormat>
  <Paragraphs>88</Paragraphs>
  <Slides>7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3" baseType="lpstr">
      <vt:lpstr>Microsoft JhengHei UI Light</vt:lpstr>
      <vt:lpstr>Arial</vt:lpstr>
      <vt:lpstr>Calibri</vt:lpstr>
      <vt:lpstr>Cambria Math</vt:lpstr>
      <vt:lpstr>Times New Roman</vt:lpstr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Work</dc:creator>
  <cp:lastModifiedBy>Учетная запись Майкрософт</cp:lastModifiedBy>
  <cp:revision>1429</cp:revision>
  <cp:lastPrinted>2023-10-12T15:06:52Z</cp:lastPrinted>
  <dcterms:created xsi:type="dcterms:W3CDTF">2017-04-10T14:05:24Z</dcterms:created>
  <dcterms:modified xsi:type="dcterms:W3CDTF">2025-04-15T13:26:32Z</dcterms:modified>
</cp:coreProperties>
</file>