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</p:sldMasterIdLst>
  <p:notesMasterIdLst>
    <p:notesMasterId r:id="rId14"/>
  </p:notesMasterIdLst>
  <p:sldIdLst>
    <p:sldId id="312" r:id="rId2"/>
    <p:sldId id="294" r:id="rId3"/>
    <p:sldId id="309" r:id="rId4"/>
    <p:sldId id="318" r:id="rId5"/>
    <p:sldId id="297" r:id="rId6"/>
    <p:sldId id="319" r:id="rId7"/>
    <p:sldId id="295" r:id="rId8"/>
    <p:sldId id="320" r:id="rId9"/>
    <p:sldId id="310" r:id="rId10"/>
    <p:sldId id="316" r:id="rId11"/>
    <p:sldId id="315" r:id="rId12"/>
    <p:sldId id="322" r:id="rId13"/>
  </p:sldIdLst>
  <p:sldSz cx="12192000" cy="6858000"/>
  <p:notesSz cx="7102475" cy="102346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D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50" autoAdjust="0"/>
    <p:restoredTop sz="94660"/>
  </p:normalViewPr>
  <p:slideViewPr>
    <p:cSldViewPr snapToGrid="0">
      <p:cViewPr>
        <p:scale>
          <a:sx n="70" d="100"/>
          <a:sy n="70" d="100"/>
        </p:scale>
        <p:origin x="-8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-74613" y="909638"/>
            <a:ext cx="7978776" cy="448786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ru-RU" sz="4600" b="0" strike="noStrike" spc="-1" dirty="0">
                <a:latin typeface="Arial"/>
              </a:rPr>
              <a:t>Для перемещения страницы щёлкните мышью</a:t>
            </a: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782951" y="5684240"/>
            <a:ext cx="6263227" cy="5384857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2100" b="0" strike="noStrike" spc="-1" dirty="0">
                <a:latin typeface="Arial"/>
              </a:rPr>
              <a:t>Для правки формата примечаний щёлкните мышью</a:t>
            </a:r>
          </a:p>
        </p:txBody>
      </p:sp>
      <p:sp>
        <p:nvSpPr>
          <p:cNvPr id="84" name="PlaceHolder 3"/>
          <p:cNvSpPr>
            <a:spLocks noGrp="1"/>
          </p:cNvSpPr>
          <p:nvPr>
            <p:ph type="hdr"/>
          </p:nvPr>
        </p:nvSpPr>
        <p:spPr>
          <a:xfrm>
            <a:off x="0" y="1"/>
            <a:ext cx="3397630" cy="59795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500" b="0" strike="noStrike" spc="-1" dirty="0">
                <a:latin typeface="Times New Roman"/>
              </a:rPr>
              <a:t>&lt;верхний колонтитул&gt;</a:t>
            </a:r>
          </a:p>
        </p:txBody>
      </p:sp>
      <p:sp>
        <p:nvSpPr>
          <p:cNvPr id="85" name="PlaceHolder 4"/>
          <p:cNvSpPr>
            <a:spLocks noGrp="1"/>
          </p:cNvSpPr>
          <p:nvPr>
            <p:ph type="dt" idx="7"/>
          </p:nvPr>
        </p:nvSpPr>
        <p:spPr>
          <a:xfrm>
            <a:off x="4431497" y="1"/>
            <a:ext cx="3397630" cy="59795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buNone/>
              <a:defRPr lang="ru-RU" sz="1500" b="0" strike="noStrike" spc="-1">
                <a:latin typeface="Times New Roman"/>
              </a:defRPr>
            </a:lvl1pPr>
          </a:lstStyle>
          <a:p>
            <a:pPr algn="r">
              <a:buNone/>
            </a:pPr>
            <a:r>
              <a:rPr lang="ru-RU" sz="1500" b="0" strike="noStrike" spc="-1" dirty="0" smtClean="0">
                <a:latin typeface="Times New Roman"/>
              </a:rPr>
              <a:t>&lt;дата/время&gt;</a:t>
            </a:r>
            <a:endParaRPr lang="ru-RU" sz="1500" b="0" strike="noStrike" spc="-1" dirty="0">
              <a:latin typeface="Times New Roman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ftr" idx="8"/>
          </p:nvPr>
        </p:nvSpPr>
        <p:spPr>
          <a:xfrm>
            <a:off x="0" y="11368883"/>
            <a:ext cx="3397630" cy="59795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>
              <a:defRPr lang="ru-RU" sz="1500" b="0" strike="noStrike" spc="-1">
                <a:latin typeface="Times New Roman"/>
              </a:defRPr>
            </a:lvl1pPr>
          </a:lstStyle>
          <a:p>
            <a:r>
              <a:rPr lang="ru-RU" sz="1500" b="0" strike="noStrike" spc="-1" dirty="0" smtClean="0">
                <a:latin typeface="Times New Roman"/>
              </a:rPr>
              <a:t>&lt;нижний колонтитул&gt;</a:t>
            </a:r>
            <a:endParaRPr lang="ru-RU" sz="1500" b="0" strike="noStrike" spc="-1" dirty="0">
              <a:latin typeface="Times New Roman"/>
            </a:endParaRPr>
          </a:p>
        </p:txBody>
      </p:sp>
      <p:sp>
        <p:nvSpPr>
          <p:cNvPr id="87" name="PlaceHolder 6"/>
          <p:cNvSpPr>
            <a:spLocks noGrp="1"/>
          </p:cNvSpPr>
          <p:nvPr>
            <p:ph type="sldNum" idx="9"/>
          </p:nvPr>
        </p:nvSpPr>
        <p:spPr>
          <a:xfrm>
            <a:off x="4431497" y="11368883"/>
            <a:ext cx="3397630" cy="59795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buNone/>
              <a:defRPr lang="ru-RU" sz="1500" b="0" strike="noStrike" spc="-1">
                <a:latin typeface="Times New Roman"/>
              </a:defRPr>
            </a:lvl1pPr>
          </a:lstStyle>
          <a:p>
            <a:pPr algn="r">
              <a:buNone/>
            </a:pPr>
            <a:fld id="{9B535C16-2890-4F18-9142-B4242FF09341}" type="slidenum">
              <a:rPr lang="ru-RU" sz="1500" b="0" strike="noStrike" spc="-1" smtClean="0">
                <a:latin typeface="Times New Roman"/>
              </a:rPr>
              <a:pPr algn="r">
                <a:buNone/>
              </a:pPr>
              <a:t>‹#›</a:t>
            </a:fld>
            <a:endParaRPr lang="ru-RU" sz="15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80375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7938"/>
            <a:ext cx="6143625" cy="3455987"/>
          </a:xfrm>
          <a:prstGeom prst="rect">
            <a:avLst/>
          </a:prstGeom>
          <a:ln w="0">
            <a:noFill/>
          </a:ln>
        </p:spPr>
      </p:sp>
      <p:sp>
        <p:nvSpPr>
          <p:cNvPr id="165" name="PlaceHolder 2"/>
          <p:cNvSpPr>
            <a:spLocks noGrp="1"/>
          </p:cNvSpPr>
          <p:nvPr>
            <p:ph type="body"/>
          </p:nvPr>
        </p:nvSpPr>
        <p:spPr>
          <a:xfrm>
            <a:off x="710248" y="4925509"/>
            <a:ext cx="5681234" cy="402897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100" spc="-1" dirty="0">
              <a:latin typeface="Arial"/>
            </a:endParaRPr>
          </a:p>
        </p:txBody>
      </p:sp>
      <p:sp>
        <p:nvSpPr>
          <p:cNvPr id="166" name="PlaceHolder 3"/>
          <p:cNvSpPr>
            <a:spLocks noGrp="1"/>
          </p:cNvSpPr>
          <p:nvPr>
            <p:ph type="sldNum" idx="10"/>
          </p:nvPr>
        </p:nvSpPr>
        <p:spPr>
          <a:xfrm>
            <a:off x="4023244" y="9721271"/>
            <a:ext cx="3076994" cy="512537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75E7CDB5-8EC6-43E7-9747-C39C156B3CB3}" type="slidenum">
              <a:rPr/>
              <a:pPr algn="r">
                <a:lnSpc>
                  <a:spcPct val="100000"/>
                </a:lnSpc>
                <a:buNone/>
              </a:pPr>
              <a:t>2</a:t>
            </a:fld>
            <a:endParaRPr lang="ru-RU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642679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7938"/>
            <a:ext cx="6143625" cy="3455987"/>
          </a:xfrm>
          <a:prstGeom prst="rect">
            <a:avLst/>
          </a:prstGeom>
          <a:ln w="0">
            <a:noFill/>
          </a:ln>
        </p:spPr>
      </p:sp>
      <p:sp>
        <p:nvSpPr>
          <p:cNvPr id="165" name="PlaceHolder 2"/>
          <p:cNvSpPr>
            <a:spLocks noGrp="1"/>
          </p:cNvSpPr>
          <p:nvPr>
            <p:ph type="body"/>
          </p:nvPr>
        </p:nvSpPr>
        <p:spPr>
          <a:xfrm>
            <a:off x="710248" y="4925509"/>
            <a:ext cx="5681234" cy="402897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100" spc="-1" dirty="0">
              <a:latin typeface="Arial"/>
            </a:endParaRPr>
          </a:p>
        </p:txBody>
      </p:sp>
      <p:sp>
        <p:nvSpPr>
          <p:cNvPr id="166" name="PlaceHolder 3"/>
          <p:cNvSpPr>
            <a:spLocks noGrp="1"/>
          </p:cNvSpPr>
          <p:nvPr>
            <p:ph type="sldNum" idx="10"/>
          </p:nvPr>
        </p:nvSpPr>
        <p:spPr>
          <a:xfrm>
            <a:off x="4023244" y="9721271"/>
            <a:ext cx="3076994" cy="512537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75E7CDB5-8EC6-43E7-9747-C39C156B3CB3}" type="slidenum">
              <a:rPr/>
              <a:pPr algn="r">
                <a:lnSpc>
                  <a:spcPct val="100000"/>
                </a:lnSpc>
                <a:buNone/>
              </a:pPr>
              <a:t>11</a:t>
            </a:fld>
            <a:endParaRPr lang="ru-RU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642679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7938"/>
            <a:ext cx="6143625" cy="3455987"/>
          </a:xfrm>
          <a:prstGeom prst="rect">
            <a:avLst/>
          </a:prstGeom>
          <a:ln w="0">
            <a:noFill/>
          </a:ln>
        </p:spPr>
      </p:sp>
      <p:sp>
        <p:nvSpPr>
          <p:cNvPr id="165" name="PlaceHolder 2"/>
          <p:cNvSpPr>
            <a:spLocks noGrp="1"/>
          </p:cNvSpPr>
          <p:nvPr>
            <p:ph type="body"/>
          </p:nvPr>
        </p:nvSpPr>
        <p:spPr>
          <a:xfrm>
            <a:off x="710248" y="4925509"/>
            <a:ext cx="5681234" cy="402897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100" spc="-1" dirty="0">
              <a:latin typeface="Arial"/>
            </a:endParaRPr>
          </a:p>
        </p:txBody>
      </p:sp>
      <p:sp>
        <p:nvSpPr>
          <p:cNvPr id="166" name="PlaceHolder 3"/>
          <p:cNvSpPr>
            <a:spLocks noGrp="1"/>
          </p:cNvSpPr>
          <p:nvPr>
            <p:ph type="sldNum" idx="10"/>
          </p:nvPr>
        </p:nvSpPr>
        <p:spPr>
          <a:xfrm>
            <a:off x="4023244" y="9721271"/>
            <a:ext cx="3076994" cy="512537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75E7CDB5-8EC6-43E7-9747-C39C156B3CB3}" type="slidenum">
              <a:rPr/>
              <a:pPr algn="r">
                <a:lnSpc>
                  <a:spcPct val="100000"/>
                </a:lnSpc>
                <a:buNone/>
              </a:pPr>
              <a:t>3</a:t>
            </a:fld>
            <a:endParaRPr lang="ru-RU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642679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7938"/>
            <a:ext cx="6143625" cy="3455987"/>
          </a:xfrm>
          <a:prstGeom prst="rect">
            <a:avLst/>
          </a:prstGeom>
          <a:ln w="0">
            <a:noFill/>
          </a:ln>
        </p:spPr>
      </p:sp>
      <p:sp>
        <p:nvSpPr>
          <p:cNvPr id="165" name="PlaceHolder 2"/>
          <p:cNvSpPr>
            <a:spLocks noGrp="1"/>
          </p:cNvSpPr>
          <p:nvPr>
            <p:ph type="body"/>
          </p:nvPr>
        </p:nvSpPr>
        <p:spPr>
          <a:xfrm>
            <a:off x="710248" y="4925509"/>
            <a:ext cx="5681234" cy="402897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100" spc="-1" dirty="0">
              <a:latin typeface="Arial"/>
            </a:endParaRPr>
          </a:p>
        </p:txBody>
      </p:sp>
      <p:sp>
        <p:nvSpPr>
          <p:cNvPr id="166" name="PlaceHolder 3"/>
          <p:cNvSpPr>
            <a:spLocks noGrp="1"/>
          </p:cNvSpPr>
          <p:nvPr>
            <p:ph type="sldNum" idx="10"/>
          </p:nvPr>
        </p:nvSpPr>
        <p:spPr>
          <a:xfrm>
            <a:off x="4023244" y="9721271"/>
            <a:ext cx="3076994" cy="512537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75E7CDB5-8EC6-43E7-9747-C39C156B3CB3}" type="slidenum">
              <a:rPr/>
              <a:pPr algn="r">
                <a:lnSpc>
                  <a:spcPct val="100000"/>
                </a:lnSpc>
                <a:buNone/>
              </a:pPr>
              <a:t>4</a:t>
            </a:fld>
            <a:endParaRPr lang="ru-RU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642679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7938"/>
            <a:ext cx="6143625" cy="3455987"/>
          </a:xfrm>
          <a:prstGeom prst="rect">
            <a:avLst/>
          </a:prstGeom>
          <a:ln w="0">
            <a:noFill/>
          </a:ln>
        </p:spPr>
      </p:sp>
      <p:sp>
        <p:nvSpPr>
          <p:cNvPr id="165" name="PlaceHolder 2"/>
          <p:cNvSpPr>
            <a:spLocks noGrp="1"/>
          </p:cNvSpPr>
          <p:nvPr>
            <p:ph type="body"/>
          </p:nvPr>
        </p:nvSpPr>
        <p:spPr>
          <a:xfrm>
            <a:off x="710248" y="4925509"/>
            <a:ext cx="5681234" cy="402897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100" spc="-1" dirty="0">
              <a:latin typeface="Arial"/>
            </a:endParaRPr>
          </a:p>
        </p:txBody>
      </p:sp>
      <p:sp>
        <p:nvSpPr>
          <p:cNvPr id="166" name="PlaceHolder 3"/>
          <p:cNvSpPr>
            <a:spLocks noGrp="1"/>
          </p:cNvSpPr>
          <p:nvPr>
            <p:ph type="sldNum" idx="10"/>
          </p:nvPr>
        </p:nvSpPr>
        <p:spPr>
          <a:xfrm>
            <a:off x="4023244" y="9721271"/>
            <a:ext cx="3076994" cy="512537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75E7CDB5-8EC6-43E7-9747-C39C156B3CB3}" type="slidenum">
              <a:rPr/>
              <a:pPr algn="r">
                <a:lnSpc>
                  <a:spcPct val="100000"/>
                </a:lnSpc>
                <a:buNone/>
              </a:pPr>
              <a:t>5</a:t>
            </a:fld>
            <a:endParaRPr lang="ru-RU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642679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7938"/>
            <a:ext cx="6143625" cy="3455987"/>
          </a:xfrm>
          <a:prstGeom prst="rect">
            <a:avLst/>
          </a:prstGeom>
          <a:ln w="0">
            <a:noFill/>
          </a:ln>
        </p:spPr>
      </p:sp>
      <p:sp>
        <p:nvSpPr>
          <p:cNvPr id="165" name="PlaceHolder 2"/>
          <p:cNvSpPr>
            <a:spLocks noGrp="1"/>
          </p:cNvSpPr>
          <p:nvPr>
            <p:ph type="body"/>
          </p:nvPr>
        </p:nvSpPr>
        <p:spPr>
          <a:xfrm>
            <a:off x="710248" y="4925509"/>
            <a:ext cx="5681234" cy="402897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100" spc="-1" dirty="0">
              <a:latin typeface="Arial"/>
            </a:endParaRPr>
          </a:p>
        </p:txBody>
      </p:sp>
      <p:sp>
        <p:nvSpPr>
          <p:cNvPr id="166" name="PlaceHolder 3"/>
          <p:cNvSpPr>
            <a:spLocks noGrp="1"/>
          </p:cNvSpPr>
          <p:nvPr>
            <p:ph type="sldNum" idx="10"/>
          </p:nvPr>
        </p:nvSpPr>
        <p:spPr>
          <a:xfrm>
            <a:off x="4023244" y="9721271"/>
            <a:ext cx="3076994" cy="512537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75E7CDB5-8EC6-43E7-9747-C39C156B3CB3}" type="slidenum">
              <a:rPr/>
              <a:pPr algn="r">
                <a:lnSpc>
                  <a:spcPct val="100000"/>
                </a:lnSpc>
                <a:buNone/>
              </a:pPr>
              <a:t>6</a:t>
            </a:fld>
            <a:endParaRPr lang="ru-RU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642679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7938"/>
            <a:ext cx="6143625" cy="3455987"/>
          </a:xfrm>
          <a:prstGeom prst="rect">
            <a:avLst/>
          </a:prstGeom>
          <a:ln w="0">
            <a:noFill/>
          </a:ln>
        </p:spPr>
      </p:sp>
      <p:sp>
        <p:nvSpPr>
          <p:cNvPr id="165" name="PlaceHolder 2"/>
          <p:cNvSpPr>
            <a:spLocks noGrp="1"/>
          </p:cNvSpPr>
          <p:nvPr>
            <p:ph type="body"/>
          </p:nvPr>
        </p:nvSpPr>
        <p:spPr>
          <a:xfrm>
            <a:off x="710248" y="4925509"/>
            <a:ext cx="5681234" cy="402897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100" spc="-1" dirty="0">
              <a:latin typeface="Arial"/>
            </a:endParaRPr>
          </a:p>
        </p:txBody>
      </p:sp>
      <p:sp>
        <p:nvSpPr>
          <p:cNvPr id="166" name="PlaceHolder 3"/>
          <p:cNvSpPr>
            <a:spLocks noGrp="1"/>
          </p:cNvSpPr>
          <p:nvPr>
            <p:ph type="sldNum" idx="10"/>
          </p:nvPr>
        </p:nvSpPr>
        <p:spPr>
          <a:xfrm>
            <a:off x="4023244" y="9721271"/>
            <a:ext cx="3076994" cy="512537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75E7CDB5-8EC6-43E7-9747-C39C156B3CB3}" type="slidenum">
              <a:rPr/>
              <a:pPr algn="r">
                <a:lnSpc>
                  <a:spcPct val="100000"/>
                </a:lnSpc>
                <a:buNone/>
              </a:pPr>
              <a:t>7</a:t>
            </a:fld>
            <a:endParaRPr lang="ru-RU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642679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7938"/>
            <a:ext cx="6143625" cy="3455987"/>
          </a:xfrm>
          <a:prstGeom prst="rect">
            <a:avLst/>
          </a:prstGeom>
          <a:ln w="0">
            <a:noFill/>
          </a:ln>
        </p:spPr>
      </p:sp>
      <p:sp>
        <p:nvSpPr>
          <p:cNvPr id="165" name="PlaceHolder 2"/>
          <p:cNvSpPr>
            <a:spLocks noGrp="1"/>
          </p:cNvSpPr>
          <p:nvPr>
            <p:ph type="body"/>
          </p:nvPr>
        </p:nvSpPr>
        <p:spPr>
          <a:xfrm>
            <a:off x="710248" y="4925509"/>
            <a:ext cx="5681234" cy="402897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100" spc="-1" dirty="0">
              <a:latin typeface="Arial"/>
            </a:endParaRPr>
          </a:p>
        </p:txBody>
      </p:sp>
      <p:sp>
        <p:nvSpPr>
          <p:cNvPr id="166" name="PlaceHolder 3"/>
          <p:cNvSpPr>
            <a:spLocks noGrp="1"/>
          </p:cNvSpPr>
          <p:nvPr>
            <p:ph type="sldNum" idx="10"/>
          </p:nvPr>
        </p:nvSpPr>
        <p:spPr>
          <a:xfrm>
            <a:off x="4023244" y="9721271"/>
            <a:ext cx="3076994" cy="512537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75E7CDB5-8EC6-43E7-9747-C39C156B3CB3}" type="slidenum">
              <a:rPr/>
              <a:pPr algn="r">
                <a:lnSpc>
                  <a:spcPct val="100000"/>
                </a:lnSpc>
                <a:buNone/>
              </a:pPr>
              <a:t>8</a:t>
            </a:fld>
            <a:endParaRPr lang="ru-RU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642679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7938"/>
            <a:ext cx="6143625" cy="3455987"/>
          </a:xfrm>
          <a:prstGeom prst="rect">
            <a:avLst/>
          </a:prstGeom>
          <a:ln w="0">
            <a:noFill/>
          </a:ln>
        </p:spPr>
      </p:sp>
      <p:sp>
        <p:nvSpPr>
          <p:cNvPr id="165" name="PlaceHolder 2"/>
          <p:cNvSpPr>
            <a:spLocks noGrp="1"/>
          </p:cNvSpPr>
          <p:nvPr>
            <p:ph type="body"/>
          </p:nvPr>
        </p:nvSpPr>
        <p:spPr>
          <a:xfrm>
            <a:off x="710248" y="4925509"/>
            <a:ext cx="5681234" cy="402897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100" spc="-1" dirty="0">
              <a:latin typeface="Arial"/>
            </a:endParaRPr>
          </a:p>
        </p:txBody>
      </p:sp>
      <p:sp>
        <p:nvSpPr>
          <p:cNvPr id="166" name="PlaceHolder 3"/>
          <p:cNvSpPr>
            <a:spLocks noGrp="1"/>
          </p:cNvSpPr>
          <p:nvPr>
            <p:ph type="sldNum" idx="10"/>
          </p:nvPr>
        </p:nvSpPr>
        <p:spPr>
          <a:xfrm>
            <a:off x="4023244" y="9721271"/>
            <a:ext cx="3076994" cy="512537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75E7CDB5-8EC6-43E7-9747-C39C156B3CB3}" type="slidenum">
              <a:rPr/>
              <a:pPr algn="r">
                <a:lnSpc>
                  <a:spcPct val="100000"/>
                </a:lnSpc>
                <a:buNone/>
              </a:pPr>
              <a:t>9</a:t>
            </a:fld>
            <a:endParaRPr lang="ru-RU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642679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7938"/>
            <a:ext cx="6143625" cy="3455987"/>
          </a:xfrm>
          <a:prstGeom prst="rect">
            <a:avLst/>
          </a:prstGeom>
          <a:ln w="0">
            <a:noFill/>
          </a:ln>
        </p:spPr>
      </p:sp>
      <p:sp>
        <p:nvSpPr>
          <p:cNvPr id="165" name="PlaceHolder 2"/>
          <p:cNvSpPr>
            <a:spLocks noGrp="1"/>
          </p:cNvSpPr>
          <p:nvPr>
            <p:ph type="body"/>
          </p:nvPr>
        </p:nvSpPr>
        <p:spPr>
          <a:xfrm>
            <a:off x="710248" y="4925509"/>
            <a:ext cx="5681234" cy="402897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ru-RU" sz="2100" spc="-1" dirty="0">
              <a:latin typeface="Arial"/>
            </a:endParaRPr>
          </a:p>
        </p:txBody>
      </p:sp>
      <p:sp>
        <p:nvSpPr>
          <p:cNvPr id="166" name="PlaceHolder 3"/>
          <p:cNvSpPr>
            <a:spLocks noGrp="1"/>
          </p:cNvSpPr>
          <p:nvPr>
            <p:ph type="sldNum" idx="10"/>
          </p:nvPr>
        </p:nvSpPr>
        <p:spPr>
          <a:xfrm>
            <a:off x="4023244" y="9721271"/>
            <a:ext cx="3076994" cy="512537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defRPr lang="en-US" sz="1200" b="0" strike="noStrike" spc="-1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75E7CDB5-8EC6-43E7-9747-C39C156B3CB3}" type="slidenum">
              <a:rPr/>
              <a:pPr algn="r">
                <a:lnSpc>
                  <a:spcPct val="100000"/>
                </a:lnSpc>
                <a:buNone/>
              </a:pPr>
              <a:t>10</a:t>
            </a:fld>
            <a:endParaRPr lang="ru-RU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64267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5FAA6188-C3D6-4266-9925-A8E75EB1E230}" type="slidenum">
              <a:rPr/>
              <a:pPr/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D95D4935-C779-4341-832C-9E5B27FA2C2C}" type="slidenum">
              <a:rPr/>
              <a:pPr/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D4181DAB-64C2-45C7-9434-5380E551C0FF}" type="slidenum">
              <a:rPr/>
              <a:pPr/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1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1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1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1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1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1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849B294E-67A5-47AB-8967-09DE4DA65B7D}" type="slidenum">
              <a:rPr/>
              <a:pPr/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9BAD8B89-769D-40C2-816E-D1EF877CE1DB}" type="slidenum">
              <a:rPr/>
              <a:pPr/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9634271D-E316-41E7-B7EA-9ACCC3FED7FF}" type="slidenum">
              <a:rPr/>
              <a:pPr/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40BC40BD-C18E-4095-9A22-87F78E452125}" type="slidenum">
              <a:rPr/>
              <a:pPr/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1395751D-D1B4-4DBD-8DA8-B6EBB10F71F6}" type="slidenum">
              <a:rPr/>
              <a:pPr/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03B21A3D-5BC4-4D2B-866D-B6EEF9824423}" type="slidenum">
              <a:rPr/>
              <a:pPr/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E6ED8778-89E7-4054-B197-2CA34DAAE99A}" type="slidenum">
              <a:rPr/>
              <a:pPr/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91A167F0-5320-41BA-8A05-1BB336F20EA6}" type="slidenum">
              <a:rPr/>
              <a:pPr/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4400" b="0" strike="noStrike" spc="-1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A530391D-4146-413D-BF80-3098FDEC37B6}" type="slidenum">
              <a:rPr/>
              <a:pPr/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ftr" idx="4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ctr">
              <a:lnSpc>
                <a:spcPct val="100000"/>
              </a:lnSpc>
              <a:buNone/>
              <a:defRPr lang="ru-RU" sz="1400" b="0" strike="noStrike" spc="-1">
                <a:latin typeface="Times New Roman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sldNum" idx="5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algn="r">
              <a:lnSpc>
                <a:spcPct val="100000"/>
              </a:lnSpc>
              <a:buNone/>
              <a:defRPr lang="ru-RU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F69929A1-B681-49B0-BDA7-4EC564EE3B7A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  <a:buNone/>
              </a:pPr>
              <a:t>‹#›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 idx="6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>
              <a:defRPr lang="ru-RU" sz="1400" b="0" strike="noStrike" spc="-1">
                <a:latin typeface="Times New Roman"/>
              </a:defRPr>
            </a:lvl1pPr>
          </a:lstStyle>
          <a:p>
            <a:r>
              <a:rPr lang="ru-RU" sz="14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Рисунок 4"/>
          <p:cNvPicPr/>
          <p:nvPr/>
        </p:nvPicPr>
        <p:blipFill>
          <a:blip r:embed="rId2" cstate="print"/>
          <a:stretch/>
        </p:blipFill>
        <p:spPr>
          <a:xfrm>
            <a:off x="0" y="0"/>
            <a:ext cx="12191400" cy="6857280"/>
          </a:xfrm>
          <a:prstGeom prst="rect">
            <a:avLst/>
          </a:prstGeom>
          <a:ln w="0">
            <a:noFill/>
          </a:ln>
        </p:spPr>
      </p:pic>
      <p:pic>
        <p:nvPicPr>
          <p:cNvPr id="89" name="Рисунок 6"/>
          <p:cNvPicPr/>
          <p:nvPr/>
        </p:nvPicPr>
        <p:blipFill>
          <a:blip r:embed="rId3" cstate="print"/>
          <a:stretch/>
        </p:blipFill>
        <p:spPr>
          <a:xfrm>
            <a:off x="0" y="0"/>
            <a:ext cx="12191400" cy="6857280"/>
          </a:xfrm>
          <a:prstGeom prst="rect">
            <a:avLst/>
          </a:prstGeom>
          <a:ln w="0">
            <a:noFill/>
          </a:ln>
        </p:spPr>
      </p:pic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1396275" y="2106115"/>
            <a:ext cx="9143280" cy="90378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algn="ctr">
              <a:lnSpc>
                <a:spcPct val="114000"/>
              </a:lnSpc>
            </a:pPr>
            <a:r>
              <a:rPr lang="ru-RU" sz="4000" dirty="0" smtClean="0"/>
              <a:t>Лабораторный стенд для моделирования приемо-передающей аппаратуры БПЛА</a:t>
            </a:r>
            <a:endParaRPr lang="ru-RU" sz="4000" b="1" strike="noStrike" spc="-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980178" y="2990520"/>
            <a:ext cx="4519162" cy="1848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tabLst>
                <a:tab pos="6189663" algn="l"/>
              </a:tabLst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tabLst>
                <a:tab pos="6189663" algn="l"/>
              </a:tabLst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tabLst>
                <a:tab pos="6189663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tabLst>
                <a:tab pos="618966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tabLst>
                <a:tab pos="618966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tabLst>
                <a:tab pos="618966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tabLst>
                <a:tab pos="618966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tabLst>
                <a:tab pos="618966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tabLst>
                <a:tab pos="618966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ru-RU" altLang="ru-RU" sz="2000" dirty="0" smtClean="0">
                <a:latin typeface="Times New Roman" pitchFamily="18" charset="0"/>
              </a:rPr>
              <a:t>Авторы:</a:t>
            </a:r>
            <a:endParaRPr lang="ru-RU" altLang="ru-RU" sz="2000" dirty="0"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ru-RU" altLang="ru-RU" sz="2000" dirty="0" smtClean="0">
                <a:latin typeface="Times New Roman" pitchFamily="18" charset="0"/>
              </a:rPr>
              <a:t>Зав. каф. РТС РГАТУ, доцент, к.т.н.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ru-RU" altLang="ru-RU" sz="2000" dirty="0" smtClean="0">
                <a:latin typeface="Times New Roman" pitchFamily="18" charset="0"/>
              </a:rPr>
              <a:t>ст. преподаватель кафедры РТС </a:t>
            </a:r>
            <a:r>
              <a:rPr lang="ru-RU" altLang="ru-RU" sz="2000" dirty="0" smtClean="0">
                <a:latin typeface="Times New Roman" pitchFamily="18" charset="0"/>
              </a:rPr>
              <a:t>РГАТУ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ru-RU" altLang="ru-RU" sz="2000" dirty="0" smtClean="0">
                <a:latin typeface="Times New Roman" pitchFamily="18" charset="0"/>
              </a:rPr>
              <a:t>доцент кафедры РТС РГАТУ, к.т.н.</a:t>
            </a:r>
            <a:endParaRPr lang="ru-RU" altLang="ru-RU" sz="2000" dirty="0" smtClean="0"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ru-RU" altLang="ru-RU" sz="2000" dirty="0" err="1" smtClean="0">
                <a:solidFill>
                  <a:schemeClr val="bg2"/>
                </a:solidFill>
                <a:latin typeface="Times New Roman" pitchFamily="18" charset="0"/>
              </a:rPr>
              <a:t>ддоцентдоцен</a:t>
            </a:r>
            <a:r>
              <a:rPr lang="ru-RU" altLang="ru-RU" sz="2000" dirty="0">
                <a:solidFill>
                  <a:schemeClr val="bg2"/>
                </a:solidFill>
                <a:latin typeface="Times New Roman" pitchFamily="18" charset="0"/>
              </a:rPr>
              <a:t>	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altLang="ru-RU" sz="2000" dirty="0">
                <a:solidFill>
                  <a:schemeClr val="bg2"/>
                </a:solidFill>
                <a:latin typeface="Times New Roman" pitchFamily="18" charset="0"/>
              </a:rPr>
              <a:t>		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99340" y="2962844"/>
            <a:ext cx="4209691" cy="1848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tabLst>
                <a:tab pos="6189663" algn="l"/>
              </a:tabLst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tabLst>
                <a:tab pos="6189663" algn="l"/>
              </a:tabLst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tabLst>
                <a:tab pos="6189663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tabLst>
                <a:tab pos="618966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tabLst>
                <a:tab pos="618966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tabLst>
                <a:tab pos="618966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tabLst>
                <a:tab pos="618966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tabLst>
                <a:tab pos="618966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tabLst>
                <a:tab pos="6189663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altLang="ru-RU" sz="2000" dirty="0">
                <a:solidFill>
                  <a:schemeClr val="bg2"/>
                </a:solidFill>
                <a:latin typeface="Times New Roman" pitchFamily="18" charset="0"/>
              </a:rPr>
              <a:t>	</a:t>
            </a:r>
            <a:endParaRPr lang="ru-RU" altLang="ru-RU" sz="2000" dirty="0" smtClean="0">
              <a:solidFill>
                <a:schemeClr val="bg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altLang="ru-RU" sz="2000" dirty="0" smtClean="0">
                <a:latin typeface="Times New Roman" pitchFamily="18" charset="0"/>
              </a:rPr>
              <a:t>Ландо Владимир Семенович,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ru-RU" altLang="ru-RU" sz="2000" dirty="0" smtClean="0">
                <a:latin typeface="Times New Roman" pitchFamily="18" charset="0"/>
              </a:rPr>
              <a:t>Кругликов Сергей </a:t>
            </a:r>
            <a:r>
              <a:rPr lang="ru-RU" altLang="ru-RU" sz="2000" dirty="0" smtClean="0">
                <a:latin typeface="Times New Roman" pitchFamily="18" charset="0"/>
              </a:rPr>
              <a:t>Юрьевич,</a:t>
            </a:r>
            <a:endParaRPr lang="ru-RU" altLang="ru-RU" sz="2000" dirty="0" smtClean="0"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ru-RU" altLang="ru-RU" sz="2000" dirty="0" smtClean="0">
                <a:latin typeface="Times New Roman" pitchFamily="18" charset="0"/>
              </a:rPr>
              <a:t>Беляева Марина Михайловна</a:t>
            </a:r>
            <a:endParaRPr lang="ru-RU" altLang="ru-RU" sz="2000" dirty="0" smtClean="0"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altLang="ru-RU" sz="2000" dirty="0">
                <a:solidFill>
                  <a:schemeClr val="bg2"/>
                </a:solidFill>
                <a:latin typeface="Times New Roman" pitchFamily="18" charset="0"/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690967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Рисунок 9"/>
          <p:cNvPicPr/>
          <p:nvPr/>
        </p:nvPicPr>
        <p:blipFill>
          <a:blip r:embed="rId3" cstate="print"/>
          <a:stretch/>
        </p:blipFill>
        <p:spPr>
          <a:xfrm>
            <a:off x="11742480" y="0"/>
            <a:ext cx="448920" cy="6857280"/>
          </a:xfrm>
          <a:prstGeom prst="rect">
            <a:avLst/>
          </a:prstGeom>
          <a:ln w="0">
            <a:noFill/>
          </a:ln>
        </p:spPr>
      </p:pic>
      <p:sp>
        <p:nvSpPr>
          <p:cNvPr id="111" name="Прямоугольник 1"/>
          <p:cNvSpPr/>
          <p:nvPr/>
        </p:nvSpPr>
        <p:spPr>
          <a:xfrm>
            <a:off x="1241223" y="5030110"/>
            <a:ext cx="3267000" cy="30632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endParaRPr lang="ru-RU" sz="1400" b="0" strike="noStrike" spc="-1" dirty="0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>
          <a:xfrm>
            <a:off x="8610480" y="6321063"/>
            <a:ext cx="2742480" cy="364320"/>
          </a:xfrm>
        </p:spPr>
        <p:txBody>
          <a:bodyPr/>
          <a:lstStyle/>
          <a:p>
            <a:fld id="{18D6E865-8DE3-405B-811E-27D56842CF9C}" type="slidenum">
              <a:rPr/>
              <a:pPr/>
              <a:t>10</a:t>
            </a:fld>
            <a:endParaRPr dirty="0"/>
          </a:p>
        </p:txBody>
      </p:sp>
      <p:sp>
        <p:nvSpPr>
          <p:cNvPr id="10" name="Прямоугольник 45"/>
          <p:cNvSpPr/>
          <p:nvPr/>
        </p:nvSpPr>
        <p:spPr>
          <a:xfrm>
            <a:off x="371930" y="379324"/>
            <a:ext cx="10589344" cy="119887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/>
            <a:r>
              <a:rPr lang="ru-RU" sz="2000" dirty="0" smtClean="0"/>
              <a:t> </a:t>
            </a:r>
            <a:r>
              <a:rPr lang="en-US" sz="3600" b="1" spc="-1" dirty="0" smtClean="0">
                <a:solidFill>
                  <a:srgbClr val="0070C0"/>
                </a:solidFill>
                <a:latin typeface="Calibri" panose="020F0502020204030204" pitchFamily="34" charset="0"/>
              </a:rPr>
              <a:t>SDR </a:t>
            </a:r>
            <a:r>
              <a:rPr lang="ru-RU" sz="3600" b="1" spc="-1" dirty="0" smtClean="0">
                <a:solidFill>
                  <a:srgbClr val="0070C0"/>
                </a:solidFill>
                <a:latin typeface="Calibri" panose="020F0502020204030204" pitchFamily="34" charset="0"/>
              </a:rPr>
              <a:t>платформа лабораторного стенда</a:t>
            </a:r>
          </a:p>
          <a:p>
            <a:endParaRPr lang="ru-RU" sz="3600" spc="-1" dirty="0" smtClean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 cstate="print"/>
          <a:srcRect l="16746" t="13545" r="18730" b="11817"/>
          <a:stretch>
            <a:fillRect/>
          </a:stretch>
        </p:blipFill>
        <p:spPr bwMode="auto">
          <a:xfrm>
            <a:off x="440291" y="1728826"/>
            <a:ext cx="5193668" cy="4199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45"/>
          <p:cNvSpPr/>
          <p:nvPr/>
        </p:nvSpPr>
        <p:spPr>
          <a:xfrm>
            <a:off x="6115090" y="1772870"/>
            <a:ext cx="4804829" cy="378419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SDR-</a:t>
            </a:r>
            <a:r>
              <a:rPr lang="ru-RU" sz="2000" b="1" dirty="0" smtClean="0">
                <a:solidFill>
                  <a:schemeClr val="accent1"/>
                </a:solidFill>
              </a:rPr>
              <a:t>платформа</a:t>
            </a:r>
            <a:r>
              <a:rPr lang="en-US" sz="2000" b="1" dirty="0" smtClean="0">
                <a:solidFill>
                  <a:schemeClr val="accent1"/>
                </a:solidFill>
              </a:rPr>
              <a:t> (</a:t>
            </a:r>
            <a:r>
              <a:rPr lang="ru-RU" sz="2000" b="1" dirty="0" err="1" smtClean="0">
                <a:solidFill>
                  <a:schemeClr val="accent1"/>
                </a:solidFill>
              </a:rPr>
              <a:t>Software</a:t>
            </a:r>
            <a:r>
              <a:rPr lang="ru-RU" sz="2000" b="1" dirty="0" smtClean="0">
                <a:solidFill>
                  <a:schemeClr val="accent1"/>
                </a:solidFill>
              </a:rPr>
              <a:t> </a:t>
            </a:r>
            <a:r>
              <a:rPr lang="ru-RU" sz="2000" b="1" dirty="0" err="1">
                <a:solidFill>
                  <a:schemeClr val="accent1"/>
                </a:solidFill>
              </a:rPr>
              <a:t>Defined</a:t>
            </a:r>
            <a:r>
              <a:rPr lang="ru-RU" sz="2000" b="1" dirty="0">
                <a:solidFill>
                  <a:schemeClr val="accent1"/>
                </a:solidFill>
              </a:rPr>
              <a:t> </a:t>
            </a:r>
            <a:r>
              <a:rPr lang="ru-RU" sz="2000" b="1" dirty="0" err="1" smtClean="0">
                <a:solidFill>
                  <a:schemeClr val="accent1"/>
                </a:solidFill>
              </a:rPr>
              <a:t>Radio</a:t>
            </a:r>
            <a:r>
              <a:rPr lang="en-US" sz="2000" b="1" dirty="0" smtClean="0">
                <a:solidFill>
                  <a:schemeClr val="accent1"/>
                </a:solidFill>
              </a:rPr>
              <a:t>)</a:t>
            </a:r>
            <a:r>
              <a:rPr lang="ru-RU" sz="2000" b="1" dirty="0" smtClean="0">
                <a:solidFill>
                  <a:schemeClr val="accent1"/>
                </a:solidFill>
              </a:rPr>
              <a:t> </a:t>
            </a:r>
            <a:r>
              <a:rPr lang="en-US" sz="2000" b="1" dirty="0" smtClean="0">
                <a:solidFill>
                  <a:schemeClr val="accent1"/>
                </a:solidFill>
              </a:rPr>
              <a:t>Pluto+ </a:t>
            </a:r>
            <a:r>
              <a:rPr lang="ru-RU" sz="2000" b="1" dirty="0" smtClean="0">
                <a:solidFill>
                  <a:schemeClr val="accent1"/>
                </a:solidFill>
              </a:rPr>
              <a:t>для полунатурных испытаний систем цифровой связи.</a:t>
            </a:r>
            <a:endParaRPr lang="en-US" sz="2000" b="1" dirty="0" smtClean="0">
              <a:solidFill>
                <a:schemeClr val="accent1"/>
              </a:solidFill>
            </a:endParaRPr>
          </a:p>
          <a:p>
            <a:r>
              <a:rPr lang="ru-RU" sz="2000" b="1" dirty="0">
                <a:solidFill>
                  <a:schemeClr val="accent1"/>
                </a:solidFill>
              </a:rPr>
              <a:t>SDR (программно определяемая радиосистема) — это радиопередатчик </a:t>
            </a:r>
            <a:r>
              <a:rPr lang="ru-RU" sz="2000" b="1" dirty="0" smtClean="0">
                <a:solidFill>
                  <a:schemeClr val="accent1"/>
                </a:solidFill>
              </a:rPr>
              <a:t>и </a:t>
            </a:r>
            <a:r>
              <a:rPr lang="ru-RU" sz="2000" b="1" dirty="0">
                <a:solidFill>
                  <a:schemeClr val="accent1"/>
                </a:solidFill>
              </a:rPr>
              <a:t>радиоприёмник, использующий технологию, позволяющую с помощью программного обеспечения устанавливать или изменять рабочие радиочастотные параметры</a:t>
            </a:r>
            <a:r>
              <a:rPr lang="ru-RU" sz="2000" b="1" dirty="0" smtClean="0">
                <a:solidFill>
                  <a:schemeClr val="accent1"/>
                </a:solidFill>
              </a:rPr>
              <a:t>.</a:t>
            </a:r>
            <a:endParaRPr lang="en-US" sz="2000" b="1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044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Рисунок 9"/>
          <p:cNvPicPr/>
          <p:nvPr/>
        </p:nvPicPr>
        <p:blipFill>
          <a:blip r:embed="rId3" cstate="print"/>
          <a:stretch/>
        </p:blipFill>
        <p:spPr>
          <a:xfrm>
            <a:off x="11742480" y="0"/>
            <a:ext cx="448920" cy="6857280"/>
          </a:xfrm>
          <a:prstGeom prst="rect">
            <a:avLst/>
          </a:prstGeom>
          <a:ln w="0">
            <a:noFill/>
          </a:ln>
        </p:spPr>
      </p:pic>
      <p:sp>
        <p:nvSpPr>
          <p:cNvPr id="111" name="Прямоугольник 1"/>
          <p:cNvSpPr/>
          <p:nvPr/>
        </p:nvSpPr>
        <p:spPr>
          <a:xfrm>
            <a:off x="1241223" y="5030110"/>
            <a:ext cx="3267000" cy="30632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endParaRPr lang="ru-RU" sz="1400" b="0" strike="noStrike" spc="-1" dirty="0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>
          <a:xfrm>
            <a:off x="8610480" y="6321063"/>
            <a:ext cx="2742480" cy="364320"/>
          </a:xfrm>
        </p:spPr>
        <p:txBody>
          <a:bodyPr/>
          <a:lstStyle/>
          <a:p>
            <a:fld id="{18D6E865-8DE3-405B-811E-27D56842CF9C}" type="slidenum">
              <a:rPr/>
              <a:pPr/>
              <a:t>11</a:t>
            </a:fld>
            <a:endParaRPr dirty="0"/>
          </a:p>
        </p:txBody>
      </p:sp>
      <p:sp>
        <p:nvSpPr>
          <p:cNvPr id="10" name="Прямоугольник 45"/>
          <p:cNvSpPr/>
          <p:nvPr/>
        </p:nvSpPr>
        <p:spPr>
          <a:xfrm>
            <a:off x="371930" y="379324"/>
            <a:ext cx="10589344" cy="519997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000" dirty="0" smtClean="0"/>
              <a:t> </a:t>
            </a:r>
            <a:r>
              <a:rPr lang="ru-RU" sz="4000" b="1" spc="-1" dirty="0" smtClean="0">
                <a:solidFill>
                  <a:srgbClr val="0070C0"/>
                </a:solidFill>
                <a:latin typeface="Calibri" panose="020F0502020204030204" pitchFamily="34" charset="0"/>
              </a:rPr>
              <a:t>Лабораторный стенд будет использоваться:</a:t>
            </a:r>
          </a:p>
          <a:p>
            <a:pPr marL="342900" indent="-342900" algn="ctr">
              <a:lnSpc>
                <a:spcPct val="100000"/>
              </a:lnSpc>
            </a:pPr>
            <a:r>
              <a:rPr lang="ru-RU" sz="3200" spc="-1" dirty="0" smtClean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ru-RU" sz="3200" spc="-1" dirty="0" smtClean="0">
                <a:solidFill>
                  <a:srgbClr val="FF0000"/>
                </a:solidFill>
                <a:latin typeface="Calibri" panose="020F0502020204030204" pitchFamily="34" charset="0"/>
              </a:rPr>
              <a:t>3 курс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ru-RU" sz="3200" spc="-1" dirty="0" smtClean="0">
                <a:solidFill>
                  <a:srgbClr val="0070C0"/>
                </a:solidFill>
                <a:latin typeface="Calibri" panose="020F0502020204030204" pitchFamily="34" charset="0"/>
              </a:rPr>
              <a:t>Основы радиоэлектроники и связи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ru-RU" sz="3200" spc="-1" dirty="0" smtClean="0">
                <a:solidFill>
                  <a:srgbClr val="0070C0"/>
                </a:solidFill>
                <a:latin typeface="Calibri" panose="020F0502020204030204" pitchFamily="34" charset="0"/>
              </a:rPr>
              <a:t>Радиочастотная инженерия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ru-RU" sz="3200" spc="-1" dirty="0" smtClean="0">
                <a:solidFill>
                  <a:srgbClr val="0070C0"/>
                </a:solidFill>
                <a:latin typeface="Calibri" panose="020F0502020204030204" pitchFamily="34" charset="0"/>
              </a:rPr>
              <a:t>Интегральная и функциональная электроника</a:t>
            </a:r>
          </a:p>
          <a:p>
            <a:pPr marL="514350" indent="-514350" algn="ctr">
              <a:lnSpc>
                <a:spcPct val="100000"/>
              </a:lnSpc>
            </a:pPr>
            <a:r>
              <a:rPr lang="ru-RU" sz="3200" spc="-1" dirty="0" smtClean="0">
                <a:solidFill>
                  <a:srgbClr val="FF0000"/>
                </a:solidFill>
                <a:latin typeface="Calibri" panose="020F0502020204030204" pitchFamily="34" charset="0"/>
              </a:rPr>
              <a:t>4 курс</a:t>
            </a:r>
            <a:endParaRPr lang="ru-RU" sz="3200" spc="-1" dirty="0" smtClean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ru-RU" sz="3200" spc="-1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Языки проектирования ПЛИС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ru-RU" sz="3200" spc="-1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Конструирование электронных средств на базе программируемых БИС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endParaRPr lang="ru-RU" spc="-1" dirty="0" smtClean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514350" indent="-514350">
              <a:lnSpc>
                <a:spcPct val="100000"/>
              </a:lnSpc>
            </a:pPr>
            <a:r>
              <a:rPr lang="en-US" spc="-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         </a:t>
            </a:r>
            <a:endParaRPr lang="ru-RU" spc="-1" dirty="0" smtClean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625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Рисунок 4"/>
          <p:cNvPicPr/>
          <p:nvPr/>
        </p:nvPicPr>
        <p:blipFill>
          <a:blip r:embed="rId2" cstate="print"/>
          <a:stretch/>
        </p:blipFill>
        <p:spPr>
          <a:xfrm>
            <a:off x="0" y="0"/>
            <a:ext cx="12191400" cy="6857280"/>
          </a:xfrm>
          <a:prstGeom prst="rect">
            <a:avLst/>
          </a:prstGeom>
          <a:ln w="0">
            <a:noFill/>
          </a:ln>
        </p:spPr>
      </p:pic>
      <p:pic>
        <p:nvPicPr>
          <p:cNvPr id="89" name="Рисунок 6"/>
          <p:cNvPicPr/>
          <p:nvPr/>
        </p:nvPicPr>
        <p:blipFill>
          <a:blip r:embed="rId3" cstate="print"/>
          <a:stretch/>
        </p:blipFill>
        <p:spPr>
          <a:xfrm>
            <a:off x="0" y="0"/>
            <a:ext cx="12191400" cy="6857280"/>
          </a:xfrm>
          <a:prstGeom prst="rect">
            <a:avLst/>
          </a:prstGeom>
          <a:ln w="0">
            <a:noFill/>
          </a:ln>
        </p:spPr>
      </p:pic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1101000" y="953589"/>
            <a:ext cx="9143280" cy="207010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algn="ctr">
              <a:lnSpc>
                <a:spcPct val="114000"/>
              </a:lnSpc>
            </a:pPr>
            <a:r>
              <a:rPr lang="ru-RU" sz="5400" dirty="0" smtClean="0">
                <a:solidFill>
                  <a:srgbClr val="0070C0"/>
                </a:solidFill>
              </a:rPr>
              <a:t>Спасибо за внимание!</a:t>
            </a:r>
            <a:endParaRPr lang="ru-RU" sz="5400" b="1" strike="noStrike" spc="-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967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7936"/>
            <a:ext cx="11742480" cy="6850063"/>
          </a:xfrm>
          <a:prstGeom prst="rect">
            <a:avLst/>
          </a:prstGeom>
        </p:spPr>
      </p:pic>
      <p:pic>
        <p:nvPicPr>
          <p:cNvPr id="92" name="Рисунок 9"/>
          <p:cNvPicPr/>
          <p:nvPr/>
        </p:nvPicPr>
        <p:blipFill>
          <a:blip r:embed="rId4" cstate="print"/>
          <a:stretch/>
        </p:blipFill>
        <p:spPr>
          <a:xfrm>
            <a:off x="11742480" y="0"/>
            <a:ext cx="448920" cy="6857280"/>
          </a:xfrm>
          <a:prstGeom prst="rect">
            <a:avLst/>
          </a:prstGeom>
          <a:ln w="0">
            <a:noFill/>
          </a:ln>
        </p:spPr>
      </p:pic>
      <p:sp>
        <p:nvSpPr>
          <p:cNvPr id="3" name="PlaceHolder 2"/>
          <p:cNvSpPr>
            <a:spLocks noGrp="1"/>
          </p:cNvSpPr>
          <p:nvPr>
            <p:ph type="sldNum" idx="5"/>
          </p:nvPr>
        </p:nvSpPr>
        <p:spPr>
          <a:xfrm>
            <a:off x="8610480" y="6321063"/>
            <a:ext cx="2742480" cy="364320"/>
          </a:xfrm>
        </p:spPr>
        <p:txBody>
          <a:bodyPr/>
          <a:lstStyle/>
          <a:p>
            <a:fld id="{18D6E865-8DE3-405B-811E-27D56842CF9C}" type="slidenum">
              <a:rPr/>
              <a:pPr/>
              <a:t>2</a:t>
            </a:fld>
            <a:endParaRPr dirty="0"/>
          </a:p>
        </p:txBody>
      </p:sp>
      <p:sp>
        <p:nvSpPr>
          <p:cNvPr id="10" name="Прямоугольник 45"/>
          <p:cNvSpPr/>
          <p:nvPr/>
        </p:nvSpPr>
        <p:spPr>
          <a:xfrm>
            <a:off x="2849880" y="1523087"/>
            <a:ext cx="6385560" cy="452286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3600" b="1" spc="-1" dirty="0" smtClean="0">
                <a:solidFill>
                  <a:schemeClr val="bg1"/>
                </a:solidFill>
                <a:latin typeface="Calibri" panose="020F0502020204030204" pitchFamily="34" charset="0"/>
              </a:rPr>
              <a:t>Основная цель лабораторного стенда – создать условия для изучения принципов построения помехоустойчивых цифровых систем связи с </a:t>
            </a:r>
            <a:r>
              <a:rPr lang="ru-RU" sz="3600" b="1" spc="-1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БпЛА</a:t>
            </a:r>
            <a:r>
              <a:rPr lang="ru-RU" sz="3600" b="1" spc="-1" dirty="0" smtClean="0">
                <a:solidFill>
                  <a:schemeClr val="bg1"/>
                </a:solidFill>
                <a:latin typeface="Calibri" panose="020F0502020204030204" pitchFamily="34" charset="0"/>
              </a:rPr>
              <a:t> в условиях воздействия реальных помех</a:t>
            </a:r>
          </a:p>
        </p:txBody>
      </p:sp>
      <p:sp>
        <p:nvSpPr>
          <p:cNvPr id="2" name="AutoShape 2" descr="C:\Users\RTS\Desktop\i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977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Рисунок 9"/>
          <p:cNvPicPr/>
          <p:nvPr/>
        </p:nvPicPr>
        <p:blipFill>
          <a:blip r:embed="rId3" cstate="print"/>
          <a:stretch/>
        </p:blipFill>
        <p:spPr>
          <a:xfrm>
            <a:off x="11742480" y="0"/>
            <a:ext cx="448920" cy="6857280"/>
          </a:xfrm>
          <a:prstGeom prst="rect">
            <a:avLst/>
          </a:prstGeom>
          <a:ln w="0">
            <a:noFill/>
          </a:ln>
        </p:spPr>
      </p:pic>
      <p:sp>
        <p:nvSpPr>
          <p:cNvPr id="93" name="PlaceHolder 1"/>
          <p:cNvSpPr>
            <a:spLocks noGrp="1"/>
          </p:cNvSpPr>
          <p:nvPr>
            <p:ph type="title" idx="4294967295"/>
          </p:nvPr>
        </p:nvSpPr>
        <p:spPr>
          <a:xfrm>
            <a:off x="356815" y="170329"/>
            <a:ext cx="10885680" cy="1075765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Обобщенная структурная схема цифровой системы связи</a:t>
            </a:r>
            <a:endParaRPr lang="ru-RU" sz="3200" b="1" strike="noStrike" spc="-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111" name="Прямоугольник 1"/>
          <p:cNvSpPr/>
          <p:nvPr/>
        </p:nvSpPr>
        <p:spPr>
          <a:xfrm>
            <a:off x="1241223" y="5030110"/>
            <a:ext cx="3267000" cy="30632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endParaRPr lang="ru-RU" sz="1400" b="0" strike="noStrike" spc="-1" dirty="0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>
          <a:xfrm>
            <a:off x="8610480" y="6321063"/>
            <a:ext cx="2742480" cy="364320"/>
          </a:xfrm>
        </p:spPr>
        <p:txBody>
          <a:bodyPr/>
          <a:lstStyle/>
          <a:p>
            <a:fld id="{18D6E865-8DE3-405B-811E-27D56842CF9C}" type="slidenum">
              <a:rPr/>
              <a:pPr/>
              <a:t>3</a:t>
            </a:fld>
            <a:endParaRPr dirty="0"/>
          </a:p>
        </p:txBody>
      </p:sp>
      <p:sp>
        <p:nvSpPr>
          <p:cNvPr id="2" name="Rectangle 97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71108" y="1953635"/>
            <a:ext cx="1388766" cy="118762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Источник сообщения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673528" y="1953635"/>
            <a:ext cx="1441272" cy="116948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Кодер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508223" y="1953635"/>
            <a:ext cx="1422314" cy="116948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Модулятор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335609" y="1967796"/>
            <a:ext cx="1449854" cy="116948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SDR-</a:t>
            </a:r>
            <a:r>
              <a:rPr lang="ru-RU" sz="1600" dirty="0" smtClean="0">
                <a:solidFill>
                  <a:schemeClr val="tx1"/>
                </a:solidFill>
              </a:rPr>
              <a:t>передатчик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8277620" y="3141257"/>
            <a:ext cx="1963660" cy="130410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Канал связи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335609" y="4445367"/>
            <a:ext cx="1449854" cy="116948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SDR-</a:t>
            </a:r>
            <a:r>
              <a:rPr lang="ru-RU" sz="1600" dirty="0" smtClean="0">
                <a:solidFill>
                  <a:schemeClr val="tx1"/>
                </a:solidFill>
              </a:rPr>
              <a:t>приемник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445000" y="4445367"/>
            <a:ext cx="1485537" cy="116948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Демодулятор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673528" y="4445367"/>
            <a:ext cx="1441272" cy="116948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Декодер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871108" y="4445367"/>
            <a:ext cx="1388766" cy="116948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Получатель сообщения</a:t>
            </a:r>
            <a:endParaRPr lang="ru-RU" sz="1600" dirty="0">
              <a:solidFill>
                <a:schemeClr val="tx1"/>
              </a:solidFill>
            </a:endParaRPr>
          </a:p>
        </p:txBody>
      </p:sp>
      <p:cxnSp>
        <p:nvCxnSpPr>
          <p:cNvPr id="31" name="Прямая со стрелкой 30"/>
          <p:cNvCxnSpPr>
            <a:stCxn id="4" idx="3"/>
            <a:endCxn id="17" idx="1"/>
          </p:cNvCxnSpPr>
          <p:nvPr/>
        </p:nvCxnSpPr>
        <p:spPr>
          <a:xfrm flipV="1">
            <a:off x="2259874" y="2538378"/>
            <a:ext cx="413654" cy="9069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V="1">
            <a:off x="4094569" y="2529309"/>
            <a:ext cx="413654" cy="9069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flipV="1">
            <a:off x="5930537" y="2520240"/>
            <a:ext cx="413654" cy="9069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endCxn id="20" idx="0"/>
          </p:cNvCxnSpPr>
          <p:nvPr/>
        </p:nvCxnSpPr>
        <p:spPr>
          <a:xfrm>
            <a:off x="9259450" y="2520240"/>
            <a:ext cx="0" cy="621017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flipV="1">
            <a:off x="7784155" y="2524774"/>
            <a:ext cx="1475295" cy="4536"/>
          </a:xfrm>
          <a:prstGeom prst="straightConnector1">
            <a:avLst/>
          </a:prstGeom>
          <a:ln w="25400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flipV="1">
            <a:off x="7784154" y="5030110"/>
            <a:ext cx="1475295" cy="4536"/>
          </a:xfrm>
          <a:prstGeom prst="straightConnector1">
            <a:avLst/>
          </a:prstGeom>
          <a:ln w="25400"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>
            <a:off x="9259450" y="4445367"/>
            <a:ext cx="0" cy="621018"/>
          </a:xfrm>
          <a:prstGeom prst="straightConnector1">
            <a:avLst/>
          </a:prstGeom>
          <a:ln w="25400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>
            <a:endCxn id="22" idx="3"/>
          </p:cNvCxnSpPr>
          <p:nvPr/>
        </p:nvCxnSpPr>
        <p:spPr>
          <a:xfrm flipH="1" flipV="1">
            <a:off x="5930537" y="5030110"/>
            <a:ext cx="405074" cy="2268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>
            <a:stCxn id="22" idx="1"/>
            <a:endCxn id="23" idx="3"/>
          </p:cNvCxnSpPr>
          <p:nvPr/>
        </p:nvCxnSpPr>
        <p:spPr>
          <a:xfrm flipH="1">
            <a:off x="4114800" y="5030110"/>
            <a:ext cx="330200" cy="0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flipH="1" flipV="1">
            <a:off x="2259874" y="5066385"/>
            <a:ext cx="405073" cy="2268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 flipV="1">
            <a:off x="10247873" y="3793311"/>
            <a:ext cx="405073" cy="2268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0450408" y="3243974"/>
            <a:ext cx="1040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Помехи</a:t>
            </a:r>
            <a:endParaRPr lang="ru-RU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8618846" y="1678062"/>
            <a:ext cx="12812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Полезный сигнал</a:t>
            </a:r>
            <a:endParaRPr lang="ru-RU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8618846" y="5185704"/>
            <a:ext cx="12812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Принятый сигнал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322561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Рисунок 9"/>
          <p:cNvPicPr/>
          <p:nvPr/>
        </p:nvPicPr>
        <p:blipFill>
          <a:blip r:embed="rId3" cstate="print"/>
          <a:stretch/>
        </p:blipFill>
        <p:spPr>
          <a:xfrm>
            <a:off x="11742480" y="0"/>
            <a:ext cx="448920" cy="6857280"/>
          </a:xfrm>
          <a:prstGeom prst="rect">
            <a:avLst/>
          </a:prstGeom>
          <a:ln w="0">
            <a:noFill/>
          </a:ln>
        </p:spPr>
      </p:pic>
      <p:sp>
        <p:nvSpPr>
          <p:cNvPr id="93" name="PlaceHolder 1"/>
          <p:cNvSpPr>
            <a:spLocks noGrp="1"/>
          </p:cNvSpPr>
          <p:nvPr>
            <p:ph type="title" idx="4294967295"/>
          </p:nvPr>
        </p:nvSpPr>
        <p:spPr>
          <a:xfrm>
            <a:off x="356815" y="170329"/>
            <a:ext cx="10885680" cy="1075765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Помехи в системе связи</a:t>
            </a:r>
            <a:endParaRPr lang="ru-RU" sz="3200" b="1" strike="noStrike" spc="-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>
          <a:xfrm>
            <a:off x="8610480" y="6321063"/>
            <a:ext cx="2742480" cy="364320"/>
          </a:xfrm>
        </p:spPr>
        <p:txBody>
          <a:bodyPr/>
          <a:lstStyle/>
          <a:p>
            <a:fld id="{18D6E865-8DE3-405B-811E-27D56842CF9C}" type="slidenum">
              <a:rPr/>
              <a:pPr/>
              <a:t>4</a:t>
            </a:fld>
            <a:endParaRPr dirty="0"/>
          </a:p>
        </p:txBody>
      </p:sp>
      <p:sp>
        <p:nvSpPr>
          <p:cNvPr id="2" name="Rectangle 97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945950" y="4832912"/>
            <a:ext cx="1314219" cy="118762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АБГШ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945950" y="1276387"/>
            <a:ext cx="1284329" cy="116948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Замирания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945950" y="2961248"/>
            <a:ext cx="2721057" cy="130410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Канал связи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1036" y="1253462"/>
            <a:ext cx="6309364" cy="506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b="1" dirty="0" smtClean="0"/>
              <a:t>АБГШ</a:t>
            </a:r>
            <a:r>
              <a:rPr lang="ru-RU" sz="1900" dirty="0" smtClean="0"/>
              <a:t> – аддитивный белый </a:t>
            </a:r>
            <a:r>
              <a:rPr lang="ru-RU" sz="1900" dirty="0" err="1" smtClean="0"/>
              <a:t>гауссовский</a:t>
            </a:r>
            <a:r>
              <a:rPr lang="ru-RU" sz="1900" dirty="0" smtClean="0"/>
              <a:t> шум, являющийся следствием излучения космического пространства и внутренних тепловых шумов радиоэлектронной аппаратуры</a:t>
            </a:r>
          </a:p>
          <a:p>
            <a:endParaRPr lang="ru-RU" sz="1900" dirty="0" smtClean="0"/>
          </a:p>
          <a:p>
            <a:r>
              <a:rPr lang="ru-RU" sz="1900" b="1" dirty="0" smtClean="0"/>
              <a:t>Замирания</a:t>
            </a:r>
            <a:r>
              <a:rPr lang="ru-RU" sz="1900" dirty="0" smtClean="0"/>
              <a:t> – изменение амплитуды принимаемого сигнала вследствие процессов, связанных с распространением радиоволн</a:t>
            </a:r>
          </a:p>
          <a:p>
            <a:endParaRPr lang="ru-RU" sz="1900" dirty="0"/>
          </a:p>
          <a:p>
            <a:r>
              <a:rPr lang="ru-RU" sz="1900" b="1" dirty="0" smtClean="0"/>
              <a:t>Индустриальные помехи (ИП)</a:t>
            </a:r>
            <a:r>
              <a:rPr lang="ru-RU" sz="1900" dirty="0" smtClean="0"/>
              <a:t> – кратковременные мощные импульсные излучения, связанные с работой силового </a:t>
            </a:r>
            <a:r>
              <a:rPr lang="ru-RU" sz="1900" dirty="0" err="1" smtClean="0"/>
              <a:t>энергооборудования</a:t>
            </a:r>
            <a:endParaRPr lang="ru-RU" sz="1900" dirty="0" smtClean="0"/>
          </a:p>
          <a:p>
            <a:endParaRPr lang="ru-RU" sz="1900" dirty="0"/>
          </a:p>
          <a:p>
            <a:r>
              <a:rPr lang="ru-RU" sz="1900" b="1" dirty="0" smtClean="0"/>
              <a:t>Организованные помехи (ОП) </a:t>
            </a:r>
            <a:r>
              <a:rPr lang="ru-RU" sz="1900" dirty="0"/>
              <a:t>– создаются преднамеренно в целях снижения эффективности функционирования подавляемых радиоэлектронных </a:t>
            </a:r>
            <a:r>
              <a:rPr lang="ru-RU" sz="1900" dirty="0" smtClean="0"/>
              <a:t>средств</a:t>
            </a:r>
            <a:endParaRPr lang="ru-RU" sz="1900" dirty="0"/>
          </a:p>
        </p:txBody>
      </p:sp>
      <p:cxnSp>
        <p:nvCxnSpPr>
          <p:cNvPr id="7" name="Прямая со стрелкой 6"/>
          <p:cNvCxnSpPr>
            <a:stCxn id="17" idx="2"/>
          </p:cNvCxnSpPr>
          <p:nvPr/>
        </p:nvCxnSpPr>
        <p:spPr>
          <a:xfrm>
            <a:off x="8588115" y="2445873"/>
            <a:ext cx="0" cy="515375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4" idx="0"/>
          </p:cNvCxnSpPr>
          <p:nvPr/>
        </p:nvCxnSpPr>
        <p:spPr>
          <a:xfrm flipV="1">
            <a:off x="8603060" y="4265360"/>
            <a:ext cx="0" cy="567552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Прямоугольник 38"/>
          <p:cNvSpPr/>
          <p:nvPr/>
        </p:nvSpPr>
        <p:spPr>
          <a:xfrm>
            <a:off x="9382679" y="1302737"/>
            <a:ext cx="1284329" cy="116948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ИП</a:t>
            </a:r>
            <a:endParaRPr lang="ru-RU" sz="1600" dirty="0">
              <a:solidFill>
                <a:schemeClr val="tx1"/>
              </a:solidFill>
            </a:endParaRPr>
          </a:p>
        </p:txBody>
      </p:sp>
      <p:cxnSp>
        <p:nvCxnSpPr>
          <p:cNvPr id="40" name="Прямая со стрелкой 39"/>
          <p:cNvCxnSpPr/>
          <p:nvPr/>
        </p:nvCxnSpPr>
        <p:spPr>
          <a:xfrm>
            <a:off x="10013457" y="2472223"/>
            <a:ext cx="0" cy="515375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Прямоугольник 41"/>
          <p:cNvSpPr/>
          <p:nvPr/>
        </p:nvSpPr>
        <p:spPr>
          <a:xfrm>
            <a:off x="9434897" y="4832912"/>
            <a:ext cx="1232111" cy="118762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ОП</a:t>
            </a:r>
            <a:endParaRPr lang="ru-RU" sz="1600" dirty="0">
              <a:solidFill>
                <a:schemeClr val="tx1"/>
              </a:solidFill>
            </a:endParaRPr>
          </a:p>
        </p:txBody>
      </p:sp>
      <p:cxnSp>
        <p:nvCxnSpPr>
          <p:cNvPr id="43" name="Прямая со стрелкой 42"/>
          <p:cNvCxnSpPr/>
          <p:nvPr/>
        </p:nvCxnSpPr>
        <p:spPr>
          <a:xfrm flipV="1">
            <a:off x="10024843" y="4265357"/>
            <a:ext cx="0" cy="567553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flipV="1">
            <a:off x="7587997" y="3616555"/>
            <a:ext cx="357953" cy="1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 flipV="1">
            <a:off x="10667007" y="3615132"/>
            <a:ext cx="357953" cy="1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825473" y="2955233"/>
            <a:ext cx="12812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Полезный сигнал</a:t>
            </a:r>
            <a:endParaRPr lang="ru-RU" sz="1600" dirty="0"/>
          </a:p>
        </p:txBody>
      </p:sp>
      <p:sp>
        <p:nvSpPr>
          <p:cNvPr id="49" name="TextBox 48"/>
          <p:cNvSpPr txBox="1"/>
          <p:nvPr/>
        </p:nvSpPr>
        <p:spPr>
          <a:xfrm>
            <a:off x="10685733" y="2961248"/>
            <a:ext cx="12812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Принятый сигнал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5338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Рисунок 9"/>
          <p:cNvPicPr/>
          <p:nvPr/>
        </p:nvPicPr>
        <p:blipFill>
          <a:blip r:embed="rId3" cstate="print"/>
          <a:stretch/>
        </p:blipFill>
        <p:spPr>
          <a:xfrm>
            <a:off x="11742480" y="0"/>
            <a:ext cx="448920" cy="6857280"/>
          </a:xfrm>
          <a:prstGeom prst="rect">
            <a:avLst/>
          </a:prstGeom>
          <a:ln w="0">
            <a:noFill/>
          </a:ln>
        </p:spPr>
      </p:pic>
      <p:sp>
        <p:nvSpPr>
          <p:cNvPr id="93" name="PlaceHolder 1"/>
          <p:cNvSpPr>
            <a:spLocks noGrp="1"/>
          </p:cNvSpPr>
          <p:nvPr>
            <p:ph type="title" idx="4294967295"/>
          </p:nvPr>
        </p:nvSpPr>
        <p:spPr>
          <a:xfrm>
            <a:off x="356815" y="170329"/>
            <a:ext cx="10885680" cy="1075765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Математическая модель канала связи с АБГШ и замираниями на основе САПР МАТЛАБ</a:t>
            </a:r>
            <a:endParaRPr lang="ru-RU" sz="3200" b="1" strike="noStrike" spc="-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111" name="Прямоугольник 1"/>
          <p:cNvSpPr/>
          <p:nvPr/>
        </p:nvSpPr>
        <p:spPr>
          <a:xfrm>
            <a:off x="1241223" y="5030110"/>
            <a:ext cx="3267000" cy="30632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endParaRPr lang="ru-RU" sz="1400" b="0" strike="noStrike" spc="-1" dirty="0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>
          <a:xfrm>
            <a:off x="8610480" y="6321063"/>
            <a:ext cx="2742480" cy="364320"/>
          </a:xfrm>
        </p:spPr>
        <p:txBody>
          <a:bodyPr/>
          <a:lstStyle/>
          <a:p>
            <a:fld id="{18D6E865-8DE3-405B-811E-27D56842CF9C}" type="slidenum">
              <a:rPr/>
              <a:pPr/>
              <a:t>5</a:t>
            </a:fld>
            <a:endParaRPr dirty="0"/>
          </a:p>
        </p:txBody>
      </p:sp>
      <p:sp>
        <p:nvSpPr>
          <p:cNvPr id="2" name="Rectangle 97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/>
          <a:srcRect l="320" t="2521" r="15660" b="16246"/>
          <a:stretch/>
        </p:blipFill>
        <p:spPr bwMode="auto">
          <a:xfrm>
            <a:off x="152400" y="1074057"/>
            <a:ext cx="11255378" cy="5065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998917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Рисунок 9"/>
          <p:cNvPicPr/>
          <p:nvPr/>
        </p:nvPicPr>
        <p:blipFill>
          <a:blip r:embed="rId3" cstate="print"/>
          <a:stretch/>
        </p:blipFill>
        <p:spPr>
          <a:xfrm>
            <a:off x="11742480" y="0"/>
            <a:ext cx="448920" cy="6857280"/>
          </a:xfrm>
          <a:prstGeom prst="rect">
            <a:avLst/>
          </a:prstGeom>
          <a:ln w="0">
            <a:noFill/>
          </a:ln>
        </p:spPr>
      </p:pic>
      <p:sp>
        <p:nvSpPr>
          <p:cNvPr id="93" name="PlaceHolder 1"/>
          <p:cNvSpPr>
            <a:spLocks noGrp="1"/>
          </p:cNvSpPr>
          <p:nvPr>
            <p:ph type="title" idx="4294967295"/>
          </p:nvPr>
        </p:nvSpPr>
        <p:spPr>
          <a:xfrm>
            <a:off x="356815" y="170329"/>
            <a:ext cx="10885680" cy="1075765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Математическая модель канала связи с АБГШ и замираниями на основе САПР </a:t>
            </a:r>
            <a:r>
              <a:rPr lang="en-US" sz="3200" b="1" dirty="0" smtClean="0">
                <a:solidFill>
                  <a:srgbClr val="0070C0"/>
                </a:solidFill>
              </a:rPr>
              <a:t>GNU RADIO</a:t>
            </a:r>
            <a:endParaRPr lang="ru-RU" sz="3200" b="1" strike="noStrike" spc="-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111" name="Прямоугольник 1"/>
          <p:cNvSpPr/>
          <p:nvPr/>
        </p:nvSpPr>
        <p:spPr>
          <a:xfrm>
            <a:off x="1241223" y="5030110"/>
            <a:ext cx="3267000" cy="30632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endParaRPr lang="ru-RU" sz="1400" b="0" strike="noStrike" spc="-1" dirty="0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>
          <a:xfrm>
            <a:off x="8610480" y="6321063"/>
            <a:ext cx="2742480" cy="364320"/>
          </a:xfrm>
        </p:spPr>
        <p:txBody>
          <a:bodyPr/>
          <a:lstStyle/>
          <a:p>
            <a:fld id="{18D6E865-8DE3-405B-811E-27D56842CF9C}" type="slidenum">
              <a:rPr/>
              <a:pPr/>
              <a:t>6</a:t>
            </a:fld>
            <a:endParaRPr dirty="0"/>
          </a:p>
        </p:txBody>
      </p:sp>
      <p:sp>
        <p:nvSpPr>
          <p:cNvPr id="2" name="Rectangle 97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" y="1143000"/>
            <a:ext cx="11240135" cy="543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998917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Рисунок 9"/>
          <p:cNvPicPr/>
          <p:nvPr/>
        </p:nvPicPr>
        <p:blipFill>
          <a:blip r:embed="rId3" cstate="print"/>
          <a:stretch/>
        </p:blipFill>
        <p:spPr>
          <a:xfrm>
            <a:off x="11742480" y="0"/>
            <a:ext cx="448920" cy="6857280"/>
          </a:xfrm>
          <a:prstGeom prst="rect">
            <a:avLst/>
          </a:prstGeom>
          <a:ln w="0">
            <a:noFill/>
          </a:ln>
        </p:spPr>
      </p:pic>
      <p:sp>
        <p:nvSpPr>
          <p:cNvPr id="93" name="PlaceHolder 1"/>
          <p:cNvSpPr>
            <a:spLocks noGrp="1"/>
          </p:cNvSpPr>
          <p:nvPr>
            <p:ph type="title" idx="4294967295"/>
          </p:nvPr>
        </p:nvSpPr>
        <p:spPr>
          <a:xfrm>
            <a:off x="356815" y="296411"/>
            <a:ext cx="10885680" cy="885895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ru-RU" sz="3200" b="1" dirty="0">
                <a:solidFill>
                  <a:srgbClr val="0070C0"/>
                </a:solidFill>
              </a:rPr>
              <a:t>Формирование СКК на основе </a:t>
            </a:r>
            <a:r>
              <a:rPr lang="en-US" sz="3200" b="1" dirty="0">
                <a:solidFill>
                  <a:srgbClr val="0070C0"/>
                </a:solidFill>
              </a:rPr>
              <a:t>OFDM</a:t>
            </a:r>
            <a:r>
              <a:rPr lang="ru-RU" sz="3200" b="1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108" name="Прямоугольник 45"/>
          <p:cNvSpPr/>
          <p:nvPr/>
        </p:nvSpPr>
        <p:spPr>
          <a:xfrm>
            <a:off x="8032089" y="4830055"/>
            <a:ext cx="2681631" cy="70643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2000" dirty="0"/>
              <a:t> Спектр сигнала при модуляции OFDM</a:t>
            </a:r>
            <a:endParaRPr lang="ru-RU" sz="2000" b="0" strike="noStrike" spc="-1" dirty="0">
              <a:latin typeface="Arial"/>
            </a:endParaRPr>
          </a:p>
        </p:txBody>
      </p:sp>
      <p:sp>
        <p:nvSpPr>
          <p:cNvPr id="109" name="TextBox 32"/>
          <p:cNvSpPr/>
          <p:nvPr/>
        </p:nvSpPr>
        <p:spPr>
          <a:xfrm>
            <a:off x="6742013" y="2513167"/>
            <a:ext cx="4349319" cy="260156"/>
          </a:xfrm>
          <a:prstGeom prst="rect">
            <a:avLst/>
          </a:prstGeom>
          <a:noFill/>
          <a:ln w="127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wrap="square" lIns="45720" tIns="45000" rIns="45720" bIns="45000" numCol="1" spcCol="38160" anchor="t">
            <a:spAutoFit/>
          </a:bodyPr>
          <a:lstStyle/>
          <a:p>
            <a:pPr algn="just">
              <a:lnSpc>
                <a:spcPct val="100000"/>
              </a:lnSpc>
              <a:buNone/>
            </a:pPr>
            <a:endParaRPr lang="ru-RU" sz="1100" b="1" u="sng" strike="noStrike" spc="-1" dirty="0" smtClean="0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11" name="Прямоугольник 1"/>
          <p:cNvSpPr/>
          <p:nvPr/>
        </p:nvSpPr>
        <p:spPr>
          <a:xfrm>
            <a:off x="1241223" y="5030110"/>
            <a:ext cx="3267000" cy="30632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endParaRPr lang="ru-RU" sz="1400" b="0" strike="noStrike" spc="-1" dirty="0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>
          <a:xfrm>
            <a:off x="8610480" y="6321063"/>
            <a:ext cx="2742480" cy="364320"/>
          </a:xfrm>
        </p:spPr>
        <p:txBody>
          <a:bodyPr/>
          <a:lstStyle/>
          <a:p>
            <a:fld id="{18D6E865-8DE3-405B-811E-27D56842CF9C}" type="slidenum">
              <a:rPr/>
              <a:pPr/>
              <a:t>7</a:t>
            </a:fld>
            <a:endParaRPr dirty="0"/>
          </a:p>
        </p:txBody>
      </p:sp>
      <p:sp>
        <p:nvSpPr>
          <p:cNvPr id="2" name="Rectangle 97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05" name="Picture 15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5160" y="2159351"/>
            <a:ext cx="4102104" cy="2538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4" t="52077" r="17723" b="35994"/>
          <a:stretch>
            <a:fillRect/>
          </a:stretch>
        </p:blipFill>
        <p:spPr bwMode="auto">
          <a:xfrm>
            <a:off x="152398" y="2159351"/>
            <a:ext cx="6713247" cy="971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12" t="57869" r="33842" b="33192"/>
          <a:stretch>
            <a:fillRect/>
          </a:stretch>
        </p:blipFill>
        <p:spPr bwMode="auto">
          <a:xfrm>
            <a:off x="1774339" y="3352260"/>
            <a:ext cx="4103019" cy="70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9089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Рисунок 9"/>
          <p:cNvPicPr/>
          <p:nvPr/>
        </p:nvPicPr>
        <p:blipFill>
          <a:blip r:embed="rId3" cstate="print"/>
          <a:stretch/>
        </p:blipFill>
        <p:spPr>
          <a:xfrm>
            <a:off x="11742480" y="0"/>
            <a:ext cx="448920" cy="6857280"/>
          </a:xfrm>
          <a:prstGeom prst="rect">
            <a:avLst/>
          </a:prstGeom>
          <a:ln w="0">
            <a:noFill/>
          </a:ln>
        </p:spPr>
      </p:pic>
      <p:sp>
        <p:nvSpPr>
          <p:cNvPr id="93" name="PlaceHolder 1"/>
          <p:cNvSpPr>
            <a:spLocks noGrp="1"/>
          </p:cNvSpPr>
          <p:nvPr>
            <p:ph type="title" idx="4294967295"/>
          </p:nvPr>
        </p:nvSpPr>
        <p:spPr>
          <a:xfrm>
            <a:off x="356815" y="296411"/>
            <a:ext cx="10885680" cy="885895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ru-RU" sz="3200" b="1" dirty="0">
                <a:solidFill>
                  <a:srgbClr val="0070C0"/>
                </a:solidFill>
              </a:rPr>
              <a:t>Формирование СКК на основе </a:t>
            </a:r>
            <a:r>
              <a:rPr lang="en-US" sz="3200" b="1" dirty="0">
                <a:solidFill>
                  <a:srgbClr val="0070C0"/>
                </a:solidFill>
              </a:rPr>
              <a:t>OFDM</a:t>
            </a:r>
            <a:r>
              <a:rPr lang="ru-RU" sz="3200" b="1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109" name="TextBox 32"/>
          <p:cNvSpPr/>
          <p:nvPr/>
        </p:nvSpPr>
        <p:spPr>
          <a:xfrm>
            <a:off x="6742013" y="2513167"/>
            <a:ext cx="4349319" cy="260156"/>
          </a:xfrm>
          <a:prstGeom prst="rect">
            <a:avLst/>
          </a:prstGeom>
          <a:noFill/>
          <a:ln w="127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wrap="square" lIns="45720" tIns="45000" rIns="45720" bIns="45000" numCol="1" spcCol="38160" anchor="t">
            <a:spAutoFit/>
          </a:bodyPr>
          <a:lstStyle/>
          <a:p>
            <a:pPr algn="just">
              <a:lnSpc>
                <a:spcPct val="100000"/>
              </a:lnSpc>
              <a:buNone/>
            </a:pPr>
            <a:endParaRPr lang="ru-RU" sz="1100" b="1" u="sng" strike="noStrike" spc="-1" dirty="0" smtClean="0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11" name="Прямоугольник 1"/>
          <p:cNvSpPr/>
          <p:nvPr/>
        </p:nvSpPr>
        <p:spPr>
          <a:xfrm>
            <a:off x="1241223" y="5030110"/>
            <a:ext cx="3267000" cy="30632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endParaRPr lang="ru-RU" sz="1400" b="0" strike="noStrike" spc="-1" dirty="0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>
          <a:xfrm>
            <a:off x="8610480" y="6321063"/>
            <a:ext cx="2742480" cy="364320"/>
          </a:xfrm>
        </p:spPr>
        <p:txBody>
          <a:bodyPr/>
          <a:lstStyle/>
          <a:p>
            <a:fld id="{18D6E865-8DE3-405B-811E-27D56842CF9C}" type="slidenum">
              <a:rPr/>
              <a:pPr/>
              <a:t>8</a:t>
            </a:fld>
            <a:endParaRPr dirty="0"/>
          </a:p>
        </p:txBody>
      </p:sp>
      <p:sp>
        <p:nvSpPr>
          <p:cNvPr id="2" name="Rectangle 97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71775" y="990600"/>
            <a:ext cx="6572250" cy="5528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779089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Рисунок 9"/>
          <p:cNvPicPr/>
          <p:nvPr/>
        </p:nvPicPr>
        <p:blipFill>
          <a:blip r:embed="rId3" cstate="print"/>
          <a:stretch/>
        </p:blipFill>
        <p:spPr>
          <a:xfrm>
            <a:off x="11742480" y="0"/>
            <a:ext cx="448920" cy="6857280"/>
          </a:xfrm>
          <a:prstGeom prst="rect">
            <a:avLst/>
          </a:prstGeom>
          <a:ln w="0">
            <a:noFill/>
          </a:ln>
        </p:spPr>
      </p:pic>
      <p:sp>
        <p:nvSpPr>
          <p:cNvPr id="93" name="PlaceHolder 1"/>
          <p:cNvSpPr>
            <a:spLocks noGrp="1"/>
          </p:cNvSpPr>
          <p:nvPr>
            <p:ph type="title" idx="4294967295"/>
          </p:nvPr>
        </p:nvSpPr>
        <p:spPr>
          <a:xfrm>
            <a:off x="356815" y="170329"/>
            <a:ext cx="10885680" cy="1075765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Обобщенная структурная схема цифровой системы связи с СКК на основе ортогональных сигналов</a:t>
            </a:r>
            <a:endParaRPr lang="ru-RU" sz="3200" b="1" strike="noStrike" spc="-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>
          <a:xfrm>
            <a:off x="8610480" y="6321063"/>
            <a:ext cx="2742480" cy="364320"/>
          </a:xfrm>
        </p:spPr>
        <p:txBody>
          <a:bodyPr/>
          <a:lstStyle/>
          <a:p>
            <a:fld id="{18D6E865-8DE3-405B-811E-27D56842CF9C}" type="slidenum">
              <a:rPr/>
              <a:pPr/>
              <a:t>9</a:t>
            </a:fld>
            <a:endParaRPr dirty="0"/>
          </a:p>
        </p:txBody>
      </p:sp>
      <p:sp>
        <p:nvSpPr>
          <p:cNvPr id="2" name="Rectangle 97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97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5" name="Rectangle 253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2" name="Прямоугольник 221"/>
          <p:cNvSpPr/>
          <p:nvPr/>
        </p:nvSpPr>
        <p:spPr>
          <a:xfrm>
            <a:off x="908952" y="1725035"/>
            <a:ext cx="1060272" cy="55588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ИС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23" name="Прямоугольник 222"/>
          <p:cNvSpPr/>
          <p:nvPr/>
        </p:nvSpPr>
        <p:spPr>
          <a:xfrm>
            <a:off x="2490648" y="1713019"/>
            <a:ext cx="1060272" cy="55588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К</a:t>
            </a:r>
          </a:p>
        </p:txBody>
      </p:sp>
      <p:sp>
        <p:nvSpPr>
          <p:cNvPr id="224" name="Прямоугольник 223"/>
          <p:cNvSpPr/>
          <p:nvPr/>
        </p:nvSpPr>
        <p:spPr>
          <a:xfrm>
            <a:off x="5276304" y="1285986"/>
            <a:ext cx="781596" cy="41002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x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25" name="Прямоугольник 224"/>
          <p:cNvSpPr/>
          <p:nvPr/>
        </p:nvSpPr>
        <p:spPr>
          <a:xfrm>
            <a:off x="4060368" y="1285988"/>
            <a:ext cx="770712" cy="148769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 smtClean="0">
                <a:solidFill>
                  <a:schemeClr val="tx1"/>
                </a:solidFill>
              </a:rPr>
              <a:t>ФППр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26" name="Прямоугольник 225"/>
          <p:cNvSpPr/>
          <p:nvPr/>
        </p:nvSpPr>
        <p:spPr>
          <a:xfrm>
            <a:off x="5276847" y="2331720"/>
            <a:ext cx="781596" cy="4419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x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27" name="TextBox 226"/>
          <p:cNvSpPr txBox="1"/>
          <p:nvPr/>
        </p:nvSpPr>
        <p:spPr>
          <a:xfrm>
            <a:off x="5472344" y="1893453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…</a:t>
            </a:r>
            <a:endParaRPr lang="ru-RU" dirty="0"/>
          </a:p>
        </p:txBody>
      </p:sp>
      <p:sp>
        <p:nvSpPr>
          <p:cNvPr id="228" name="Прямоугольник 227"/>
          <p:cNvSpPr/>
          <p:nvPr/>
        </p:nvSpPr>
        <p:spPr>
          <a:xfrm>
            <a:off x="4054925" y="3184596"/>
            <a:ext cx="3167815" cy="4419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Г</a:t>
            </a:r>
          </a:p>
        </p:txBody>
      </p:sp>
      <p:cxnSp>
        <p:nvCxnSpPr>
          <p:cNvPr id="230" name="Прямая со стрелкой 229"/>
          <p:cNvCxnSpPr/>
          <p:nvPr/>
        </p:nvCxnSpPr>
        <p:spPr>
          <a:xfrm flipV="1">
            <a:off x="4312920" y="2944164"/>
            <a:ext cx="0" cy="240432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3" name="TextBox 232"/>
          <p:cNvSpPr txBox="1"/>
          <p:nvPr/>
        </p:nvSpPr>
        <p:spPr>
          <a:xfrm>
            <a:off x="4404792" y="2807488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endParaRPr lang="ru-RU" dirty="0"/>
          </a:p>
        </p:txBody>
      </p:sp>
      <p:cxnSp>
        <p:nvCxnSpPr>
          <p:cNvPr id="234" name="Прямая со стрелкой 233"/>
          <p:cNvCxnSpPr/>
          <p:nvPr/>
        </p:nvCxnSpPr>
        <p:spPr>
          <a:xfrm flipV="1">
            <a:off x="5667102" y="1708787"/>
            <a:ext cx="0" cy="240432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" name="TextBox 234"/>
          <p:cNvSpPr txBox="1"/>
          <p:nvPr/>
        </p:nvSpPr>
        <p:spPr>
          <a:xfrm>
            <a:off x="5717242" y="1696009"/>
            <a:ext cx="341201" cy="382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endParaRPr lang="ru-RU" dirty="0"/>
          </a:p>
        </p:txBody>
      </p:sp>
      <p:cxnSp>
        <p:nvCxnSpPr>
          <p:cNvPr id="236" name="Прямая со стрелкой 235"/>
          <p:cNvCxnSpPr/>
          <p:nvPr/>
        </p:nvCxnSpPr>
        <p:spPr>
          <a:xfrm flipV="1">
            <a:off x="5667645" y="2779596"/>
            <a:ext cx="0" cy="240432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7" name="TextBox 236"/>
          <p:cNvSpPr txBox="1"/>
          <p:nvPr/>
        </p:nvSpPr>
        <p:spPr>
          <a:xfrm>
            <a:off x="5730777" y="2766818"/>
            <a:ext cx="544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Nf</a:t>
            </a:r>
            <a:endParaRPr lang="ru-RU" dirty="0"/>
          </a:p>
        </p:txBody>
      </p:sp>
      <p:cxnSp>
        <p:nvCxnSpPr>
          <p:cNvPr id="238" name="Прямая со стрелкой 237"/>
          <p:cNvCxnSpPr/>
          <p:nvPr/>
        </p:nvCxnSpPr>
        <p:spPr>
          <a:xfrm flipV="1">
            <a:off x="6499930" y="2933172"/>
            <a:ext cx="0" cy="240432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9" name="TextBox 238"/>
          <p:cNvSpPr txBox="1"/>
          <p:nvPr/>
        </p:nvSpPr>
        <p:spPr>
          <a:xfrm>
            <a:off x="6565310" y="2806578"/>
            <a:ext cx="544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Nf</a:t>
            </a:r>
            <a:endParaRPr lang="ru-RU" dirty="0"/>
          </a:p>
        </p:txBody>
      </p:sp>
      <p:cxnSp>
        <p:nvCxnSpPr>
          <p:cNvPr id="240" name="Прямая со стрелкой 239"/>
          <p:cNvCxnSpPr/>
          <p:nvPr/>
        </p:nvCxnSpPr>
        <p:spPr>
          <a:xfrm flipV="1">
            <a:off x="4739208" y="2951940"/>
            <a:ext cx="0" cy="240432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1" name="TextBox 240"/>
          <p:cNvSpPr txBox="1"/>
          <p:nvPr/>
        </p:nvSpPr>
        <p:spPr>
          <a:xfrm>
            <a:off x="4831080" y="2815264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2f</a:t>
            </a:r>
            <a:endParaRPr lang="ru-RU" dirty="0"/>
          </a:p>
        </p:txBody>
      </p:sp>
      <p:sp>
        <p:nvSpPr>
          <p:cNvPr id="242" name="Прямоугольник 241"/>
          <p:cNvSpPr/>
          <p:nvPr/>
        </p:nvSpPr>
        <p:spPr>
          <a:xfrm>
            <a:off x="6452029" y="1297313"/>
            <a:ext cx="770712" cy="14822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C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43" name="Прямоугольник 242"/>
          <p:cNvSpPr/>
          <p:nvPr/>
        </p:nvSpPr>
        <p:spPr>
          <a:xfrm>
            <a:off x="7659088" y="4017653"/>
            <a:ext cx="781596" cy="41002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x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44" name="Прямоугольник 243"/>
          <p:cNvSpPr/>
          <p:nvPr/>
        </p:nvSpPr>
        <p:spPr>
          <a:xfrm>
            <a:off x="4044570" y="3965502"/>
            <a:ext cx="770712" cy="148769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 smtClean="0">
                <a:solidFill>
                  <a:schemeClr val="tx1"/>
                </a:solidFill>
              </a:rPr>
              <a:t>ФПрП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45" name="Прямоугольник 244"/>
          <p:cNvSpPr/>
          <p:nvPr/>
        </p:nvSpPr>
        <p:spPr>
          <a:xfrm>
            <a:off x="7659631" y="5063387"/>
            <a:ext cx="781596" cy="4419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x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46" name="TextBox 245"/>
          <p:cNvSpPr txBox="1"/>
          <p:nvPr/>
        </p:nvSpPr>
        <p:spPr>
          <a:xfrm>
            <a:off x="7855128" y="462512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…</a:t>
            </a:r>
            <a:endParaRPr lang="ru-RU" dirty="0"/>
          </a:p>
        </p:txBody>
      </p:sp>
      <p:sp>
        <p:nvSpPr>
          <p:cNvPr id="247" name="Прямоугольник 246"/>
          <p:cNvSpPr/>
          <p:nvPr/>
        </p:nvSpPr>
        <p:spPr>
          <a:xfrm>
            <a:off x="4039127" y="5864110"/>
            <a:ext cx="3167815" cy="4419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Г</a:t>
            </a:r>
          </a:p>
        </p:txBody>
      </p:sp>
      <p:cxnSp>
        <p:nvCxnSpPr>
          <p:cNvPr id="248" name="Прямая со стрелкой 247"/>
          <p:cNvCxnSpPr/>
          <p:nvPr/>
        </p:nvCxnSpPr>
        <p:spPr>
          <a:xfrm flipV="1">
            <a:off x="4297122" y="5623678"/>
            <a:ext cx="0" cy="240432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9" name="TextBox 248"/>
          <p:cNvSpPr txBox="1"/>
          <p:nvPr/>
        </p:nvSpPr>
        <p:spPr>
          <a:xfrm>
            <a:off x="4388994" y="5487002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endParaRPr lang="ru-RU" dirty="0"/>
          </a:p>
        </p:txBody>
      </p:sp>
      <p:cxnSp>
        <p:nvCxnSpPr>
          <p:cNvPr id="250" name="Прямая со стрелкой 249"/>
          <p:cNvCxnSpPr/>
          <p:nvPr/>
        </p:nvCxnSpPr>
        <p:spPr>
          <a:xfrm flipV="1">
            <a:off x="8049886" y="4440454"/>
            <a:ext cx="0" cy="240432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1" name="TextBox 250"/>
          <p:cNvSpPr txBox="1"/>
          <p:nvPr/>
        </p:nvSpPr>
        <p:spPr>
          <a:xfrm>
            <a:off x="8100026" y="4427676"/>
            <a:ext cx="341201" cy="382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endParaRPr lang="ru-RU" dirty="0"/>
          </a:p>
        </p:txBody>
      </p:sp>
      <p:cxnSp>
        <p:nvCxnSpPr>
          <p:cNvPr id="252" name="Прямая со стрелкой 251"/>
          <p:cNvCxnSpPr/>
          <p:nvPr/>
        </p:nvCxnSpPr>
        <p:spPr>
          <a:xfrm flipV="1">
            <a:off x="8050429" y="5511263"/>
            <a:ext cx="0" cy="240432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3" name="TextBox 252"/>
          <p:cNvSpPr txBox="1"/>
          <p:nvPr/>
        </p:nvSpPr>
        <p:spPr>
          <a:xfrm>
            <a:off x="8113561" y="5498485"/>
            <a:ext cx="544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Nf</a:t>
            </a:r>
            <a:endParaRPr lang="ru-RU" dirty="0"/>
          </a:p>
        </p:txBody>
      </p:sp>
      <p:cxnSp>
        <p:nvCxnSpPr>
          <p:cNvPr id="254" name="Прямая со стрелкой 253"/>
          <p:cNvCxnSpPr/>
          <p:nvPr/>
        </p:nvCxnSpPr>
        <p:spPr>
          <a:xfrm flipV="1">
            <a:off x="6484132" y="5612686"/>
            <a:ext cx="0" cy="240432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5" name="TextBox 254"/>
          <p:cNvSpPr txBox="1"/>
          <p:nvPr/>
        </p:nvSpPr>
        <p:spPr>
          <a:xfrm>
            <a:off x="6549512" y="5486092"/>
            <a:ext cx="544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Nf</a:t>
            </a:r>
            <a:endParaRPr lang="ru-RU" dirty="0"/>
          </a:p>
        </p:txBody>
      </p:sp>
      <p:cxnSp>
        <p:nvCxnSpPr>
          <p:cNvPr id="256" name="Прямая со стрелкой 255"/>
          <p:cNvCxnSpPr/>
          <p:nvPr/>
        </p:nvCxnSpPr>
        <p:spPr>
          <a:xfrm flipV="1">
            <a:off x="4723410" y="5631454"/>
            <a:ext cx="0" cy="240432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7" name="TextBox 256"/>
          <p:cNvSpPr txBox="1"/>
          <p:nvPr/>
        </p:nvSpPr>
        <p:spPr>
          <a:xfrm>
            <a:off x="4815282" y="5494778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2f</a:t>
            </a:r>
            <a:endParaRPr lang="ru-RU" dirty="0"/>
          </a:p>
        </p:txBody>
      </p:sp>
      <p:sp>
        <p:nvSpPr>
          <p:cNvPr id="259" name="Прямоугольник 258"/>
          <p:cNvSpPr/>
          <p:nvPr/>
        </p:nvSpPr>
        <p:spPr>
          <a:xfrm>
            <a:off x="7855128" y="1725035"/>
            <a:ext cx="1807032" cy="55588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КС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60" name="Прямоугольник 259"/>
          <p:cNvSpPr/>
          <p:nvPr/>
        </p:nvSpPr>
        <p:spPr>
          <a:xfrm>
            <a:off x="6327864" y="4002035"/>
            <a:ext cx="781596" cy="41002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И</a:t>
            </a:r>
            <a:r>
              <a:rPr lang="ru-RU" sz="1100" dirty="0" smtClean="0">
                <a:solidFill>
                  <a:schemeClr val="tx1"/>
                </a:solidFill>
              </a:rPr>
              <a:t>1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61" name="Прямоугольник 260"/>
          <p:cNvSpPr/>
          <p:nvPr/>
        </p:nvSpPr>
        <p:spPr>
          <a:xfrm>
            <a:off x="6328407" y="5053122"/>
            <a:ext cx="781596" cy="4419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И</a:t>
            </a:r>
            <a:r>
              <a:rPr lang="en-US" sz="1100" dirty="0" smtClean="0">
                <a:solidFill>
                  <a:schemeClr val="tx1"/>
                </a:solidFill>
              </a:rPr>
              <a:t>N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62" name="Прямоугольник 261"/>
          <p:cNvSpPr/>
          <p:nvPr/>
        </p:nvSpPr>
        <p:spPr>
          <a:xfrm>
            <a:off x="5232236" y="4007388"/>
            <a:ext cx="781596" cy="41002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РУ</a:t>
            </a:r>
            <a:r>
              <a:rPr lang="ru-RU" sz="1100" dirty="0" smtClean="0">
                <a:solidFill>
                  <a:schemeClr val="tx1"/>
                </a:solidFill>
              </a:rPr>
              <a:t>1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63" name="Прямоугольник 262"/>
          <p:cNvSpPr/>
          <p:nvPr/>
        </p:nvSpPr>
        <p:spPr>
          <a:xfrm>
            <a:off x="5232779" y="5053122"/>
            <a:ext cx="781596" cy="4419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РУ</a:t>
            </a:r>
            <a:r>
              <a:rPr lang="en-US" sz="1100" dirty="0" smtClean="0">
                <a:solidFill>
                  <a:schemeClr val="tx1"/>
                </a:solidFill>
              </a:rPr>
              <a:t>N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64" name="Прямоугольник 263"/>
          <p:cNvSpPr/>
          <p:nvPr/>
        </p:nvSpPr>
        <p:spPr>
          <a:xfrm>
            <a:off x="908952" y="4347177"/>
            <a:ext cx="1060272" cy="55588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П</a:t>
            </a:r>
            <a:r>
              <a:rPr lang="ru-RU" sz="1600" dirty="0" smtClean="0">
                <a:solidFill>
                  <a:schemeClr val="tx1"/>
                </a:solidFill>
              </a:rPr>
              <a:t>С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65" name="Прямоугольник 264"/>
          <p:cNvSpPr/>
          <p:nvPr/>
        </p:nvSpPr>
        <p:spPr>
          <a:xfrm>
            <a:off x="2490648" y="4347177"/>
            <a:ext cx="1060272" cy="55588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Д</a:t>
            </a:r>
          </a:p>
        </p:txBody>
      </p:sp>
      <p:cxnSp>
        <p:nvCxnSpPr>
          <p:cNvPr id="269" name="Прямая со стрелкой 268"/>
          <p:cNvCxnSpPr>
            <a:stCxn id="222" idx="3"/>
            <a:endCxn id="223" idx="1"/>
          </p:cNvCxnSpPr>
          <p:nvPr/>
        </p:nvCxnSpPr>
        <p:spPr>
          <a:xfrm flipV="1">
            <a:off x="1969224" y="1990962"/>
            <a:ext cx="521424" cy="12016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Прямая со стрелкой 269"/>
          <p:cNvCxnSpPr/>
          <p:nvPr/>
        </p:nvCxnSpPr>
        <p:spPr>
          <a:xfrm flipV="1">
            <a:off x="3538944" y="2000812"/>
            <a:ext cx="521424" cy="12016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1" name="Прямая со стрелкой 270"/>
          <p:cNvCxnSpPr>
            <a:stCxn id="265" idx="1"/>
          </p:cNvCxnSpPr>
          <p:nvPr/>
        </p:nvCxnSpPr>
        <p:spPr>
          <a:xfrm flipH="1" flipV="1">
            <a:off x="1969224" y="4616417"/>
            <a:ext cx="521424" cy="8703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Прямая со стрелкой 274"/>
          <p:cNvCxnSpPr/>
          <p:nvPr/>
        </p:nvCxnSpPr>
        <p:spPr>
          <a:xfrm flipH="1" flipV="1">
            <a:off x="3543840" y="4628897"/>
            <a:ext cx="521424" cy="8703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Прямая со стрелкой 275"/>
          <p:cNvCxnSpPr>
            <a:stCxn id="262" idx="1"/>
          </p:cNvCxnSpPr>
          <p:nvPr/>
        </p:nvCxnSpPr>
        <p:spPr>
          <a:xfrm flipH="1" flipV="1">
            <a:off x="4806950" y="4208049"/>
            <a:ext cx="425286" cy="4351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9" name="Прямая со стрелкой 278"/>
          <p:cNvCxnSpPr/>
          <p:nvPr/>
        </p:nvCxnSpPr>
        <p:spPr>
          <a:xfrm flipH="1" flipV="1">
            <a:off x="4815282" y="5269751"/>
            <a:ext cx="425286" cy="4351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Прямая со стрелкой 279"/>
          <p:cNvCxnSpPr>
            <a:stCxn id="260" idx="1"/>
          </p:cNvCxnSpPr>
          <p:nvPr/>
        </p:nvCxnSpPr>
        <p:spPr>
          <a:xfrm flipH="1">
            <a:off x="6002852" y="4207047"/>
            <a:ext cx="325012" cy="5914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Прямая со стрелкой 281"/>
          <p:cNvCxnSpPr/>
          <p:nvPr/>
        </p:nvCxnSpPr>
        <p:spPr>
          <a:xfrm flipH="1">
            <a:off x="6021410" y="5284367"/>
            <a:ext cx="325012" cy="5914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Прямая со стрелкой 282"/>
          <p:cNvCxnSpPr>
            <a:stCxn id="243" idx="1"/>
          </p:cNvCxnSpPr>
          <p:nvPr/>
        </p:nvCxnSpPr>
        <p:spPr>
          <a:xfrm flipH="1" flipV="1">
            <a:off x="7093662" y="4218314"/>
            <a:ext cx="565426" cy="4351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5" name="Прямая со стрелкой 284"/>
          <p:cNvCxnSpPr/>
          <p:nvPr/>
        </p:nvCxnSpPr>
        <p:spPr>
          <a:xfrm flipH="1" flipV="1">
            <a:off x="7087318" y="5290281"/>
            <a:ext cx="565426" cy="4351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Прямая со стрелкой 285"/>
          <p:cNvCxnSpPr>
            <a:endCxn id="224" idx="1"/>
          </p:cNvCxnSpPr>
          <p:nvPr/>
        </p:nvCxnSpPr>
        <p:spPr>
          <a:xfrm flipV="1">
            <a:off x="4831080" y="1490998"/>
            <a:ext cx="445224" cy="12336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Прямая со стрелкой 287"/>
          <p:cNvCxnSpPr/>
          <p:nvPr/>
        </p:nvCxnSpPr>
        <p:spPr>
          <a:xfrm flipV="1">
            <a:off x="4831623" y="2540157"/>
            <a:ext cx="445224" cy="12336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9" name="Прямая со стрелкой 288"/>
          <p:cNvCxnSpPr/>
          <p:nvPr/>
        </p:nvCxnSpPr>
        <p:spPr>
          <a:xfrm>
            <a:off x="6058443" y="1503333"/>
            <a:ext cx="393586" cy="1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1" name="Прямая со стрелкой 290"/>
          <p:cNvCxnSpPr/>
          <p:nvPr/>
        </p:nvCxnSpPr>
        <p:spPr>
          <a:xfrm>
            <a:off x="6058443" y="2552700"/>
            <a:ext cx="393586" cy="1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2" name="Прямая со стрелкой 291"/>
          <p:cNvCxnSpPr>
            <a:endCxn id="259" idx="1"/>
          </p:cNvCxnSpPr>
          <p:nvPr/>
        </p:nvCxnSpPr>
        <p:spPr>
          <a:xfrm>
            <a:off x="7222741" y="1990960"/>
            <a:ext cx="632387" cy="12018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4" name="Прямая со стрелкой 293"/>
          <p:cNvCxnSpPr/>
          <p:nvPr/>
        </p:nvCxnSpPr>
        <p:spPr>
          <a:xfrm flipH="1" flipV="1">
            <a:off x="8440684" y="4227017"/>
            <a:ext cx="1748615" cy="4350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Прямая со стрелкой 294"/>
          <p:cNvCxnSpPr/>
          <p:nvPr/>
        </p:nvCxnSpPr>
        <p:spPr>
          <a:xfrm flipH="1" flipV="1">
            <a:off x="8441227" y="5300064"/>
            <a:ext cx="1748072" cy="4350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Прямая со стрелкой 295"/>
          <p:cNvCxnSpPr/>
          <p:nvPr/>
        </p:nvCxnSpPr>
        <p:spPr>
          <a:xfrm>
            <a:off x="10189299" y="2019218"/>
            <a:ext cx="0" cy="3285196"/>
          </a:xfrm>
          <a:prstGeom prst="straightConnector1">
            <a:avLst/>
          </a:prstGeom>
          <a:ln w="25400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2" name="Прямая со стрелкой 301"/>
          <p:cNvCxnSpPr/>
          <p:nvPr/>
        </p:nvCxnSpPr>
        <p:spPr>
          <a:xfrm>
            <a:off x="9662160" y="2012828"/>
            <a:ext cx="527139" cy="0"/>
          </a:xfrm>
          <a:prstGeom prst="straightConnector1">
            <a:avLst/>
          </a:prstGeom>
          <a:ln w="25400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5" name="TextBox 304"/>
          <p:cNvSpPr txBox="1"/>
          <p:nvPr/>
        </p:nvSpPr>
        <p:spPr>
          <a:xfrm>
            <a:off x="589280" y="2390928"/>
            <a:ext cx="3215272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smtClean="0"/>
              <a:t>ИС – источник сообщения</a:t>
            </a:r>
          </a:p>
          <a:p>
            <a:r>
              <a:rPr lang="ru-RU" sz="1500" dirty="0" smtClean="0"/>
              <a:t>К    – кодер</a:t>
            </a:r>
          </a:p>
          <a:p>
            <a:r>
              <a:rPr lang="ru-RU" sz="1500" dirty="0" err="1" smtClean="0"/>
              <a:t>ФППр</a:t>
            </a:r>
            <a:r>
              <a:rPr lang="ru-RU" sz="1500" dirty="0" smtClean="0"/>
              <a:t> – формирователь последовательно-параллельный</a:t>
            </a:r>
          </a:p>
          <a:p>
            <a:r>
              <a:rPr lang="ru-RU" sz="1500" dirty="0" err="1" smtClean="0"/>
              <a:t>ФПрП</a:t>
            </a:r>
            <a:r>
              <a:rPr lang="ru-RU" sz="1500" dirty="0" smtClean="0"/>
              <a:t> </a:t>
            </a:r>
            <a:r>
              <a:rPr lang="ru-RU" sz="1500" dirty="0"/>
              <a:t>– формирователь </a:t>
            </a:r>
            <a:r>
              <a:rPr lang="ru-RU" sz="1500" dirty="0" smtClean="0"/>
              <a:t>параллельно-последовательный</a:t>
            </a:r>
            <a:endParaRPr lang="ru-RU" sz="1500" dirty="0"/>
          </a:p>
          <a:p>
            <a:r>
              <a:rPr lang="ru-RU" sz="1500" dirty="0" smtClean="0"/>
              <a:t>С – сумматор</a:t>
            </a:r>
          </a:p>
        </p:txBody>
      </p:sp>
      <p:sp>
        <p:nvSpPr>
          <p:cNvPr id="306" name="TextBox 305"/>
          <p:cNvSpPr txBox="1"/>
          <p:nvPr/>
        </p:nvSpPr>
        <p:spPr>
          <a:xfrm>
            <a:off x="589280" y="5088944"/>
            <a:ext cx="3215272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smtClean="0"/>
              <a:t>Г – генератор орт. сигналов</a:t>
            </a:r>
          </a:p>
          <a:p>
            <a:r>
              <a:rPr lang="ru-RU" sz="1500" dirty="0" smtClean="0"/>
              <a:t>КС – канал связи</a:t>
            </a:r>
          </a:p>
          <a:p>
            <a:r>
              <a:rPr lang="ru-RU" sz="1500" dirty="0" smtClean="0"/>
              <a:t>РУ – решающее устройство</a:t>
            </a:r>
          </a:p>
          <a:p>
            <a:r>
              <a:rPr lang="ru-RU" sz="1500" dirty="0" smtClean="0"/>
              <a:t>И – интегратор</a:t>
            </a:r>
          </a:p>
          <a:p>
            <a:r>
              <a:rPr lang="ru-RU" sz="1500" dirty="0" smtClean="0"/>
              <a:t>ПС – получатель сообщения</a:t>
            </a:r>
            <a:endParaRPr lang="ru-RU" sz="1500" dirty="0"/>
          </a:p>
        </p:txBody>
      </p:sp>
    </p:spTree>
    <p:extLst>
      <p:ext uri="{BB962C8B-B14F-4D97-AF65-F5344CB8AC3E}">
        <p14:creationId xmlns:p14="http://schemas.microsoft.com/office/powerpoint/2010/main" val="3980388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12018</TotalTime>
  <Words>357</Words>
  <Application>Microsoft Office PowerPoint</Application>
  <PresentationFormat>Произвольный</PresentationFormat>
  <Paragraphs>121</Paragraphs>
  <Slides>12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Лабораторный стенд для моделирования приемо-передающей аппаратуры БПЛА</vt:lpstr>
      <vt:lpstr>Презентация PowerPoint</vt:lpstr>
      <vt:lpstr>Обобщенная структурная схема цифровой системы связи</vt:lpstr>
      <vt:lpstr>Помехи в системе связи</vt:lpstr>
      <vt:lpstr>Математическая модель канала связи с АБГШ и замираниями на основе САПР МАТЛАБ</vt:lpstr>
      <vt:lpstr>Математическая модель канала связи с АБГШ и замираниями на основе САПР GNU RADIO</vt:lpstr>
      <vt:lpstr>Формирование СКК на основе OFDM </vt:lpstr>
      <vt:lpstr>Формирование СКК на основе OFDM </vt:lpstr>
      <vt:lpstr>Обобщенная структурная схема цифровой системы связи с СКК на основе ортогональных сигналов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Комплексная программа  «ProДВИЖЕНИЕ»</dc:title>
  <dc:creator>Microsoft Office User</dc:creator>
  <cp:lastModifiedBy>user</cp:lastModifiedBy>
  <cp:revision>464</cp:revision>
  <cp:lastPrinted>2024-04-22T14:09:26Z</cp:lastPrinted>
  <dcterms:created xsi:type="dcterms:W3CDTF">2021-03-20T07:06:40Z</dcterms:created>
  <dcterms:modified xsi:type="dcterms:W3CDTF">2025-04-16T14:01:30Z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3</vt:i4>
  </property>
  <property fmtid="{D5CDD505-2E9C-101B-9397-08002B2CF9AE}" pid="3" name="PresentationFormat">
    <vt:lpwstr>Широкоэкранный</vt:lpwstr>
  </property>
  <property fmtid="{D5CDD505-2E9C-101B-9397-08002B2CF9AE}" pid="4" name="Slides">
    <vt:i4>12</vt:i4>
  </property>
</Properties>
</file>