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4"/>
  </p:notesMasterIdLst>
  <p:sldIdLst>
    <p:sldId id="270" r:id="rId3"/>
    <p:sldId id="271" r:id="rId4"/>
    <p:sldId id="273" r:id="rId5"/>
    <p:sldId id="279" r:id="rId6"/>
    <p:sldId id="302" r:id="rId7"/>
    <p:sldId id="284" r:id="rId8"/>
    <p:sldId id="282" r:id="rId9"/>
    <p:sldId id="283" r:id="rId10"/>
    <p:sldId id="295" r:id="rId11"/>
    <p:sldId id="276" r:id="rId12"/>
    <p:sldId id="292" r:id="rId13"/>
    <p:sldId id="277" r:id="rId14"/>
    <p:sldId id="278" r:id="rId15"/>
    <p:sldId id="299" r:id="rId16"/>
    <p:sldId id="293" r:id="rId17"/>
    <p:sldId id="294" r:id="rId18"/>
    <p:sldId id="296" r:id="rId19"/>
    <p:sldId id="297" r:id="rId20"/>
    <p:sldId id="298" r:id="rId21"/>
    <p:sldId id="303" r:id="rId22"/>
    <p:sldId id="28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4660"/>
  </p:normalViewPr>
  <p:slideViewPr>
    <p:cSldViewPr snapToGrid="0">
      <p:cViewPr varScale="1">
        <p:scale>
          <a:sx n="82" d="100"/>
          <a:sy n="82" d="100"/>
        </p:scale>
        <p:origin x="73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0B367-833C-467E-B54C-5271FE81108B}" type="datetimeFigureOut">
              <a:rPr lang="ru-RU" smtClean="0"/>
              <a:t>17.04.2025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5AB9FB-79D2-4540-940A-628EF0672C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582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8F3C6C-E761-4536-AD41-4F9B1B4CE34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8940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gif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45C2-3C84-4186-8A92-7B2FD3A47381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9293-BFB7-4BD4-B355-8CF2E2DD9E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962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45C2-3C84-4186-8A92-7B2FD3A47381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9293-BFB7-4BD4-B355-8CF2E2DD9E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815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06376"/>
            <a:ext cx="2743200" cy="438785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06376"/>
            <a:ext cx="8026400" cy="43878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45C2-3C84-4186-8A92-7B2FD3A47381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9293-BFB7-4BD4-B355-8CF2E2DD9E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097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D300F-CFCC-414C-964C-9E2D626A0788}" type="datetime1">
              <a:rPr lang="ru-RU" smtClean="0"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3" descr="ore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2" y="50800"/>
            <a:ext cx="574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458" y="1301991"/>
            <a:ext cx="2132375" cy="139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0258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3437-2715-4823-9D78-39E8A2F20E0B}" type="datetime1">
              <a:rPr lang="ru-RU" smtClean="0"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138381" y="6356350"/>
            <a:ext cx="1917511" cy="365125"/>
          </a:xfrm>
          <a:gradFill>
            <a:gsLst>
              <a:gs pos="21000">
                <a:schemeClr val="accent1">
                  <a:lumMod val="5000"/>
                  <a:lumOff val="95000"/>
                </a:schemeClr>
              </a:gs>
              <a:gs pos="59000">
                <a:schemeClr val="accent2">
                  <a:lumMod val="40000"/>
                  <a:lumOff val="60000"/>
                </a:schemeClr>
              </a:gs>
              <a:gs pos="7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</p:spPr>
        <p:txBody>
          <a:bodyPr/>
          <a:lstStyle>
            <a:lvl1pPr>
              <a:defRPr>
                <a:solidFill>
                  <a:srgbClr val="00206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347449" y="129320"/>
            <a:ext cx="606851" cy="400110"/>
          </a:xfrm>
          <a:gradFill>
            <a:gsLst>
              <a:gs pos="21000">
                <a:schemeClr val="accent1">
                  <a:lumMod val="5000"/>
                  <a:lumOff val="95000"/>
                </a:schemeClr>
              </a:gs>
              <a:gs pos="59000">
                <a:schemeClr val="accent2">
                  <a:lumMod val="40000"/>
                  <a:lumOff val="60000"/>
                </a:schemeClr>
              </a:gs>
              <a:gs pos="7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>
            <a:lvl1pPr algn="ctr">
              <a:defRPr sz="2000" b="1">
                <a:ln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E47CF480-C488-4A15-8267-38808A59471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61225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734F5-DDA2-449A-8A2D-7F97605B0C1C}" type="datetime1">
              <a:rPr lang="ru-RU" smtClean="0"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9922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0687-E680-4417-B8D9-B6DD7B8F40A8}" type="datetime1">
              <a:rPr lang="ru-RU" smtClean="0"/>
              <a:t>17.04.2025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749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FE69E-8E73-44B3-AE30-C2D94C3E8065}" type="datetime1">
              <a:rPr lang="ru-RU" smtClean="0"/>
              <a:t>17.04.2025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7492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4D898-E44A-4B8D-9B56-4371B2D5C1DA}" type="datetime1">
              <a:rPr lang="ru-RU" smtClean="0"/>
              <a:t>17.04.2025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1779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1F0A2-B36A-437B-B749-356D1FD027D6}" type="datetime1">
              <a:rPr lang="ru-RU" smtClean="0"/>
              <a:t>17.04.2025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0025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EF747-38B1-417E-B95B-BBA3DAF5A09A}" type="datetime1">
              <a:rPr lang="ru-RU" smtClean="0"/>
              <a:t>17.04.2025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182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45C2-3C84-4186-8A92-7B2FD3A47381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9293-BFB7-4BD4-B355-8CF2E2DD9E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8204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CB742-851C-4DBC-A03F-A6441A380A84}" type="datetime1">
              <a:rPr lang="ru-RU" smtClean="0"/>
              <a:t>17.04.2025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2936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88C92-4776-492A-9F27-E5364D31E51C}" type="datetime1">
              <a:rPr lang="ru-RU" smtClean="0"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0153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D510-D66D-4BB4-A75D-B9103B6898E7}" type="datetime1">
              <a:rPr lang="ru-RU" smtClean="0"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52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45C2-3C84-4186-8A92-7B2FD3A47381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9293-BFB7-4BD4-B355-8CF2E2DD9E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638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200152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200152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45C2-3C84-4186-8A92-7B2FD3A47381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9293-BFB7-4BD4-B355-8CF2E2DD9E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046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45C2-3C84-4186-8A92-7B2FD3A47381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9293-BFB7-4BD4-B355-8CF2E2DD9E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013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45C2-3C84-4186-8A92-7B2FD3A47381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9293-BFB7-4BD4-B355-8CF2E2DD9E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468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45C2-3C84-4186-8A92-7B2FD3A47381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9293-BFB7-4BD4-B355-8CF2E2DD9E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289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5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5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45C2-3C84-4186-8A92-7B2FD3A47381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9293-BFB7-4BD4-B355-8CF2E2DD9E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695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45C2-3C84-4186-8A92-7B2FD3A47381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9293-BFB7-4BD4-B355-8CF2E2DD9E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739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B445C2-3C84-4186-8A92-7B2FD3A47381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D9293-BFB7-4BD4-B355-8CF2E2DD9E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428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5D7C5-868C-4816-847C-AF3296BD2E79}" type="datetime1">
              <a:rPr lang="ru-RU" smtClean="0"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CF480-C488-4A15-8267-38808A594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295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0.png"/><Relationship Id="rId7" Type="http://schemas.openxmlformats.org/officeDocument/2006/relationships/image" Target="../media/image30.png"/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2.png"/><Relationship Id="rId7" Type="http://schemas.openxmlformats.org/officeDocument/2006/relationships/image" Target="../media/image5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2.png"/><Relationship Id="rId5" Type="http://schemas.openxmlformats.org/officeDocument/2006/relationships/image" Target="../media/image510.png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2776" y="68801"/>
            <a:ext cx="113765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Ярославское высшее военное училище противовоздушной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обороны имени Маршала Советского Союза Л.А. Говорова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3C7A7F-58D7-4AF7-80AB-4B7142B6F4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00"/>
          <a:stretch/>
        </p:blipFill>
        <p:spPr>
          <a:xfrm>
            <a:off x="3515331" y="1028733"/>
            <a:ext cx="5353360" cy="4427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ACAEB5-182D-DB3D-F882-AF01CB9531B7}"/>
              </a:ext>
            </a:extLst>
          </p:cNvPr>
          <p:cNvSpPr txBox="1"/>
          <p:nvPr/>
        </p:nvSpPr>
        <p:spPr>
          <a:xfrm>
            <a:off x="1374713" y="1028733"/>
            <a:ext cx="101878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Вариант перспективной силовой установки для беспилотных летательных аппаратов самолетного типа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B999A1-DFAC-2F0C-FE91-5E2AA04B80BE}"/>
              </a:ext>
            </a:extLst>
          </p:cNvPr>
          <p:cNvSpPr txBox="1"/>
          <p:nvPr/>
        </p:nvSpPr>
        <p:spPr>
          <a:xfrm>
            <a:off x="1374713" y="5585551"/>
            <a:ext cx="103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Работу выполнил: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курсант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Огородников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А.Э.,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п/п-к </a:t>
            </a:r>
            <a:r>
              <a:rPr 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Малётин</a:t>
            </a:r>
            <a:r>
              <a:rPr lang="ru-RU" sz="24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Э.О</a:t>
            </a:r>
            <a:r>
              <a:rPr lang="ru-RU" sz="24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defTabSz="1219170"/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Научный руководитель: </a:t>
            </a:r>
            <a:r>
              <a:rPr lang="ru-RU" sz="2400" b="1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.т.н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доцент, п-к </a:t>
            </a:r>
            <a:r>
              <a:rPr 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Мурзак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В.В.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75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pPr/>
              <a:t>10</a:t>
            </a:fld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247700" y="1218395"/>
                <a:ext cx="6096000" cy="81201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en-US" b="0" i="1" dirty="0" smtClean="0">
                    <a:solidFill>
                      <a:srgbClr val="1A1A1A"/>
                    </a:solidFill>
                    <a:effectLst/>
                    <a:latin typeface="YS Text"/>
                  </a:rPr>
                  <a:t>S = R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ru-RU" i="1"/>
                      <m:t>{</m:t>
                    </m:r>
                  </m:oMath>
                </a14:m>
                <a:r>
                  <a:rPr lang="en-US" b="0" i="1" dirty="0" smtClean="0">
                    <a:solidFill>
                      <a:srgbClr val="1A1A1A"/>
                    </a:solidFill>
                    <a:effectLst/>
                    <a:latin typeface="YS Text"/>
                  </a:rPr>
                  <a:t>( 1 – cos </a:t>
                </a:r>
                <a:r>
                  <a:rPr lang="ru-RU" i="1" dirty="0"/>
                  <a:t>φ</a:t>
                </a:r>
                <a:r>
                  <a:rPr lang="en-US" b="0" i="1" dirty="0" smtClean="0">
                    <a:solidFill>
                      <a:srgbClr val="1A1A1A"/>
                    </a:solidFill>
                    <a:effectLst/>
                    <a:latin typeface="YS Text"/>
                  </a:rPr>
                  <a:t>) + </a:t>
                </a:r>
                <a:r>
                  <a:rPr lang="en-US" i="1" dirty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ru-RU" i="1" smtClean="0"/>
                          <m:t>λ</m:t>
                        </m:r>
                      </m:num>
                      <m:den>
                        <m:r>
                          <m:rPr>
                            <m:nor/>
                          </m:rPr>
                          <a:rPr lang="ru-RU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b="0" i="1" dirty="0" smtClean="0">
                    <a:solidFill>
                      <a:srgbClr val="1A1A1A"/>
                    </a:solidFill>
                    <a:effectLst/>
                    <a:latin typeface="YS Text"/>
                  </a:rPr>
                  <a:t> (1 – cos 2 </a:t>
                </a:r>
                <a:r>
                  <a:rPr lang="ru-RU" i="1" dirty="0"/>
                  <a:t>φ</a:t>
                </a:r>
                <a:r>
                  <a:rPr lang="ru-RU" b="0" i="1" dirty="0" smtClean="0">
                    <a:solidFill>
                      <a:srgbClr val="1A1A1A"/>
                    </a:solidFill>
                    <a:effectLst/>
                    <a:latin typeface="YS Text"/>
                  </a:rPr>
                  <a:t>)</a:t>
                </a:r>
                <a:r>
                  <a:rPr lang="ru-RU" i="1" dirty="0" smtClean="0"/>
                  <a:t>}, м</a:t>
                </a:r>
                <a:endParaRPr lang="ru-RU" i="1" dirty="0"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endParaRPr lang="pt-BR" b="0" i="0" dirty="0">
                  <a:solidFill>
                    <a:srgbClr val="1A1A1A"/>
                  </a:solidFill>
                  <a:effectLst/>
                  <a:latin typeface="YS Text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7700" y="1218395"/>
                <a:ext cx="6096000" cy="812017"/>
              </a:xfrm>
              <a:prstGeom prst="rect">
                <a:avLst/>
              </a:prstGeom>
              <a:blipFill>
                <a:blip r:embed="rId2"/>
                <a:stretch>
                  <a:fillRect l="-9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697811" y="170572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0" i="0" dirty="0" smtClean="0">
                <a:solidFill>
                  <a:srgbClr val="1A1A1A"/>
                </a:solidFill>
                <a:effectLst/>
                <a:latin typeface="YS Text"/>
              </a:rPr>
              <a:t>где </a:t>
            </a:r>
            <a:r>
              <a:rPr lang="ru-RU" i="1" dirty="0" smtClean="0"/>
              <a:t>φ</a:t>
            </a:r>
            <a:r>
              <a:rPr lang="ru-RU" b="0" i="0" dirty="0" smtClean="0">
                <a:solidFill>
                  <a:srgbClr val="1A1A1A"/>
                </a:solidFill>
                <a:effectLst/>
                <a:latin typeface="YS Text"/>
              </a:rPr>
              <a:t> - угол поворота кривошипа, град;</a:t>
            </a:r>
          </a:p>
          <a:p>
            <a:r>
              <a:rPr lang="ru-RU" b="0" i="1" dirty="0" smtClean="0">
                <a:solidFill>
                  <a:srgbClr val="1A1A1A"/>
                </a:solidFill>
                <a:effectLst/>
                <a:latin typeface="YS Text"/>
              </a:rPr>
              <a:t>R</a:t>
            </a:r>
            <a:r>
              <a:rPr lang="ru-RU" b="0" i="0" dirty="0" smtClean="0">
                <a:solidFill>
                  <a:srgbClr val="1A1A1A"/>
                </a:solidFill>
                <a:effectLst/>
                <a:latin typeface="YS Text"/>
              </a:rPr>
              <a:t> – радиус кривошипа, определяется по формуле:</a:t>
            </a:r>
            <a:endParaRPr lang="ru-RU" b="0" i="0" dirty="0">
              <a:solidFill>
                <a:srgbClr val="1A1A1A"/>
              </a:solidFill>
              <a:effectLst/>
              <a:latin typeface="YS Tex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272227" y="2654716"/>
                <a:ext cx="6144298" cy="8120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b="0" i="0" dirty="0" smtClean="0">
                    <a:solidFill>
                      <a:srgbClr val="1A1A1A"/>
                    </a:solidFill>
                    <a:effectLst/>
                    <a:latin typeface="YS Text"/>
                  </a:rPr>
                  <a:t>Скорость поршня определяется по формуле:</a:t>
                </a:r>
                <a:endParaRPr lang="en-US" b="0" i="0" dirty="0" smtClean="0">
                  <a:solidFill>
                    <a:srgbClr val="1A1A1A"/>
                  </a:solidFill>
                  <a:effectLst/>
                  <a:latin typeface="YS Text"/>
                </a:endParaRPr>
              </a:p>
              <a:p>
                <a:pPr algn="ctr"/>
                <a:r>
                  <a:rPr lang="en-US" i="1" dirty="0" smtClean="0">
                    <a:solidFill>
                      <a:srgbClr val="1A1A1A"/>
                    </a:solidFill>
                    <a:latin typeface="YS Text"/>
                  </a:rPr>
                  <a:t>V</a:t>
                </a:r>
                <a:r>
                  <a:rPr lang="en-US" dirty="0" smtClean="0">
                    <a:solidFill>
                      <a:srgbClr val="1A1A1A"/>
                    </a:solidFill>
                    <a:latin typeface="YS Text"/>
                  </a:rPr>
                  <a:t> = </a:t>
                </a:r>
                <a:r>
                  <a:rPr lang="ru-RU" i="1" dirty="0" smtClean="0"/>
                  <a:t>ω</a:t>
                </a:r>
                <a:r>
                  <a:rPr lang="en-US" i="1" dirty="0" smtClean="0"/>
                  <a:t>R ( sin </a:t>
                </a:r>
                <a:r>
                  <a:rPr lang="ru-RU" i="1" dirty="0" smtClean="0"/>
                  <a:t>φ</a:t>
                </a:r>
                <a:r>
                  <a:rPr lang="en-US" i="1" dirty="0" smtClean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ru-RU" i="1" smtClean="0"/>
                          <m:t>λ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/>
                  <a:t>  sin 2 </a:t>
                </a:r>
                <a:r>
                  <a:rPr lang="ru-RU" i="1" dirty="0" smtClean="0"/>
                  <a:t>φ</a:t>
                </a:r>
                <a:r>
                  <a:rPr lang="en-US" i="1" dirty="0" smtClean="0"/>
                  <a:t>)</a:t>
                </a:r>
                <a:r>
                  <a:rPr lang="ru-RU" i="1" dirty="0" smtClean="0"/>
                  <a:t>, м/с</a:t>
                </a:r>
                <a:endParaRPr lang="ru-RU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227" y="2654716"/>
                <a:ext cx="6144298" cy="812017"/>
              </a:xfrm>
              <a:prstGeom prst="rect">
                <a:avLst/>
              </a:prstGeom>
              <a:blipFill>
                <a:blip r:embed="rId3"/>
                <a:stretch>
                  <a:fillRect t="-3731" b="-37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угольник 8"/>
          <p:cNvSpPr/>
          <p:nvPr/>
        </p:nvSpPr>
        <p:spPr>
          <a:xfrm>
            <a:off x="697811" y="935324"/>
            <a:ext cx="57093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1A1A1A"/>
                </a:solidFill>
                <a:effectLst/>
                <a:latin typeface="YS Text"/>
              </a:rPr>
              <a:t>  Перемещение поршня определяется по формуле: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790378" y="23330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/>
              <a:t>R = S</a:t>
            </a:r>
            <a:r>
              <a:rPr lang="ru-RU" i="1" dirty="0" smtClean="0"/>
              <a:t>/</a:t>
            </a:r>
            <a:r>
              <a:rPr lang="en-US" i="1" dirty="0" smtClean="0"/>
              <a:t>2</a:t>
            </a:r>
            <a:r>
              <a:rPr lang="ru-RU" i="1" dirty="0" smtClean="0"/>
              <a:t>, м</a:t>
            </a:r>
            <a:endParaRPr lang="ru-RU" i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8825" y="959276"/>
            <a:ext cx="4839912" cy="249698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8825" y="3497002"/>
            <a:ext cx="4839912" cy="26272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89413" y="1027657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Путь поршня, м</a:t>
            </a:r>
            <a:endParaRPr lang="ru-RU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6658825" y="3637176"/>
            <a:ext cx="1625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Скорость поршня, м/с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1129525" y="2921107"/>
            <a:ext cx="4523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600" dirty="0" smtClean="0"/>
              <a:t>α</a:t>
            </a:r>
            <a:r>
              <a:rPr lang="ru-RU" dirty="0"/>
              <a:t>,</a:t>
            </a:r>
            <a:r>
              <a:rPr lang="ru-RU" dirty="0" smtClean="0"/>
              <a:t>°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1143953" y="5474625"/>
            <a:ext cx="437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600" dirty="0"/>
              <a:t>α</a:t>
            </a:r>
            <a:r>
              <a:rPr lang="ru-RU" dirty="0"/>
              <a:t>,°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-130465" y="3415513"/>
                <a:ext cx="7218949" cy="1045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b="0" i="0" dirty="0" smtClean="0">
                    <a:solidFill>
                      <a:srgbClr val="1A1A1A"/>
                    </a:solidFill>
                    <a:effectLst/>
                    <a:latin typeface="YS Text"/>
                  </a:rPr>
                  <a:t>где</a:t>
                </a:r>
                <a:r>
                  <a:rPr lang="ru-RU" i="1" dirty="0" smtClean="0"/>
                  <a:t> ω</a:t>
                </a:r>
                <a:r>
                  <a:rPr lang="ru-RU" b="0" i="0" dirty="0" smtClean="0">
                    <a:solidFill>
                      <a:srgbClr val="1A1A1A"/>
                    </a:solidFill>
                    <a:effectLst/>
                    <a:latin typeface="YS Text"/>
                  </a:rPr>
                  <a:t>  - угловая скорость вращения коленчатого вала, определяется по формуле:</a:t>
                </a:r>
              </a:p>
              <a:p>
                <a:pPr algn="ctr"/>
                <a:r>
                  <a:rPr lang="ru-RU" b="0" i="0" dirty="0" smtClean="0">
                    <a:solidFill>
                      <a:srgbClr val="1A1A1A"/>
                    </a:solidFill>
                    <a:effectLst/>
                    <a:latin typeface="YS Text"/>
                  </a:rPr>
                  <a:t> </a:t>
                </a:r>
                <a:r>
                  <a:rPr lang="ru-RU" dirty="0" smtClean="0"/>
                  <a:t>ω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ru-RU"/>
                          <m:t>𝝅</m:t>
                        </m:r>
                        <m:r>
                          <m:rPr>
                            <m:nor/>
                          </m:rPr>
                          <a:rPr lang="en-US" b="0" smtClean="0"/>
                          <m:t>n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b="0" smtClean="0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30</m:t>
                        </m:r>
                      </m:den>
                    </m:f>
                    <m:r>
                      <a:rPr lang="ru-RU" b="0" i="0" smtClean="0"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, 1/с</m:t>
                    </m:r>
                  </m:oMath>
                </a14:m>
                <a:endParaRPr lang="ru-RU" b="0" dirty="0">
                  <a:solidFill>
                    <a:srgbClr val="1A1A1A"/>
                  </a:solidFill>
                  <a:effectLst/>
                  <a:latin typeface="YS Text"/>
                </a:endParaRPr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30465" y="3415513"/>
                <a:ext cx="7218949" cy="1045094"/>
              </a:xfrm>
              <a:prstGeom prst="rect">
                <a:avLst/>
              </a:prstGeom>
              <a:blipFill>
                <a:blip r:embed="rId6"/>
                <a:stretch>
                  <a:fillRect t="-3488" b="-29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Рисунок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90946" y="4530192"/>
            <a:ext cx="3776126" cy="209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19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7249" y="3409167"/>
            <a:ext cx="4603114" cy="30665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5714" y="4270645"/>
            <a:ext cx="2532245" cy="22050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2748571" y="1295057"/>
                <a:ext cx="1398139" cy="3719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l-GR" i="1" dirty="0" smtClean="0">
                    <a:solidFill>
                      <a:srgbClr val="FF0000"/>
                    </a:solidFill>
                  </a:rPr>
                  <a:t>𝑁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m:rPr>
                            <m:nor/>
                          </m:rPr>
                          <a:rPr lang="el-GR" i="1">
                            <a:solidFill>
                              <a:srgbClr val="FF0000"/>
                            </a:solidFill>
                          </a:rPr>
                          <m:t>Σ</m:t>
                        </m:r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l-GR" i="1" dirty="0">
                    <a:solidFill>
                      <a:srgbClr val="FF0000"/>
                    </a:solidFill>
                  </a:rPr>
                  <a:t>×</a:t>
                </a:r>
                <a:r>
                  <a:rPr lang="en-US" i="1" dirty="0">
                    <a:solidFill>
                      <a:srgbClr val="FF0000"/>
                    </a:solidFill>
                  </a:rPr>
                  <a:t> </a:t>
                </a:r>
                <a:r>
                  <a:rPr lang="en-US" i="1" dirty="0" err="1">
                    <a:solidFill>
                      <a:srgbClr val="FF0000"/>
                    </a:solidFill>
                  </a:rPr>
                  <a:t>tg</a:t>
                </a:r>
                <a:r>
                  <a:rPr lang="en-US" i="1" dirty="0">
                    <a:solidFill>
                      <a:srgbClr val="FF0000"/>
                    </a:solidFill>
                  </a:rPr>
                  <a:t> </a:t>
                </a:r>
                <a:r>
                  <a:rPr lang="el-GR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β</a:t>
                </a:r>
                <a:endParaRPr lang="en-US" i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8571" y="1295057"/>
                <a:ext cx="1398139" cy="371961"/>
              </a:xfrm>
              <a:prstGeom prst="rect">
                <a:avLst/>
              </a:prstGeom>
              <a:blipFill>
                <a:blip r:embed="rId5"/>
                <a:stretch>
                  <a:fillRect l="-3493" t="-9836" r="-3057" b="-262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922368" y="2162032"/>
                <a:ext cx="1050544" cy="56611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m:rPr>
                                  <m:nor/>
                                </m:rPr>
                                <a:rPr lang="el-GR" i="1"/>
                                <m:t>Σ</m:t>
                              </m:r>
                            </m:sub>
                          </m:sSub>
                        </m:num>
                        <m:den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m:rPr>
                                  <m:nor/>
                                </m:rPr>
                                <a:rPr lang="el-GR" i="1" dirty="0">
                                  <a:latin typeface="Times New Roman" panose="02020603050405020304" pitchFamily="18" charset="0"/>
                                  <a:ea typeface="Calibri" panose="020F0502020204030204" pitchFamily="34" charset="0"/>
                                </a:rPr>
                                <m:t>β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2368" y="2162032"/>
                <a:ext cx="1050544" cy="56611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580576" y="3210379"/>
                <a:ext cx="1734128" cy="57515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i="1" dirty="0" smtClean="0"/>
                        <m:t>T</m:t>
                      </m:r>
                      <m:r>
                        <m:rPr>
                          <m:nor/>
                        </m:rPr>
                        <a:rPr lang="en-US" i="1" dirty="0" smtClean="0"/>
                        <m:t>= 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el-GR" i="1"/>
                            <m:t>Σ</m:t>
                          </m:r>
                        </m:sub>
                      </m:sSub>
                      <m:f>
                        <m:fPr>
                          <m:ctrlPr>
                            <a:rPr lang="el-G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𝑠𝑖𝑛</m:t>
                              </m:r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</m:e>
                          </m:func>
                          <m:r>
                            <m:rPr>
                              <m:nor/>
                            </m:rPr>
                            <a:rPr lang="el-GR" i="1" dirty="0">
                              <a:latin typeface="Times New Roman" panose="02020603050405020304" pitchFamily="18" charset="0"/>
                              <a:ea typeface="Calibri" panose="020F0502020204030204" pitchFamily="34" charset="0"/>
                            </a:rPr>
                            <m:t>β</m:t>
                          </m:r>
                          <m:r>
                            <m:rPr>
                              <m:nor/>
                            </m:rPr>
                            <a:rPr lang="en-US" b="0" i="1" dirty="0" smtClean="0">
                              <a:latin typeface="Times New Roman" panose="02020603050405020304" pitchFamily="18" charset="0"/>
                              <a:ea typeface="Calibri" panose="020F0502020204030204" pitchFamily="34" charset="0"/>
                            </a:rPr>
                            <m:t>)</m:t>
                          </m:r>
                        </m:num>
                        <m:den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𝑐𝑜𝑠</m:t>
                              </m:r>
                            </m:fName>
                            <m:e>
                              <m:r>
                                <m:rPr>
                                  <m:nor/>
                                </m:rPr>
                                <a:rPr lang="el-GR" i="1" dirty="0">
                                  <a:latin typeface="Times New Roman" panose="02020603050405020304" pitchFamily="18" charset="0"/>
                                  <a:ea typeface="Calibri" panose="020F0502020204030204" pitchFamily="34" charset="0"/>
                                </a:rPr>
                                <m:t>β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ru-RU" i="1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0576" y="3210379"/>
                <a:ext cx="1734128" cy="57515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770358" y="4461620"/>
                <a:ext cx="1575431" cy="4981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𝑍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m:rPr>
                            <m:nor/>
                          </m:rPr>
                          <a:rPr lang="el-GR" i="1"/>
                          <m:t>Σ</m:t>
                        </m:r>
                      </m:sub>
                    </m:sSub>
                    <m:f>
                      <m:fPr>
                        <m:ctrlPr>
                          <a:rPr lang="el-G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𝑐𝑜𝑠</m:t>
                            </m:r>
                          </m:fNam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</m:e>
                        </m:func>
                        <m:r>
                          <m:rPr>
                            <m:nor/>
                          </m:rPr>
                          <a:rPr lang="el-GR" i="1" dirty="0"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β</m:t>
                        </m:r>
                        <m:r>
                          <m:rPr>
                            <m:nor/>
                          </m:rPr>
                          <a:rPr lang="en-US" i="1" dirty="0"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)</m:t>
                        </m:r>
                      </m:num>
                      <m:den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𝑐𝑜𝑠</m:t>
                            </m:r>
                          </m:fName>
                          <m:e>
                            <m:r>
                              <m:rPr>
                                <m:nor/>
                              </m:rPr>
                              <a:rPr lang="el-GR" i="1" dirty="0">
                                <a:latin typeface="Times New Roman" panose="02020603050405020304" pitchFamily="18" charset="0"/>
                                <a:ea typeface="Calibri" panose="020F0502020204030204" pitchFamily="34" charset="0"/>
                              </a:rPr>
                              <m:t>β</m:t>
                            </m:r>
                          </m:e>
                        </m:func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0358" y="4461620"/>
                <a:ext cx="1575431" cy="49815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Прямоугольник 15"/>
          <p:cNvSpPr/>
          <p:nvPr/>
        </p:nvSpPr>
        <p:spPr>
          <a:xfrm>
            <a:off x="510074" y="183886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1A1A1A"/>
                </a:solidFill>
              </a:rPr>
              <a:t>Продольная сила К, действующая вдоль оси стержня шатуна: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10074" y="2813116"/>
            <a:ext cx="70726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1A1A1A"/>
                </a:solidFill>
              </a:rPr>
              <a:t>Тангенциальная сила Т, действующая на кривошип и создающая крутящий</a:t>
            </a:r>
          </a:p>
          <a:p>
            <a:r>
              <a:rPr lang="ru-RU" dirty="0">
                <a:solidFill>
                  <a:srgbClr val="1A1A1A"/>
                </a:solidFill>
              </a:rPr>
              <a:t>момент:</a:t>
            </a:r>
            <a:endParaRPr lang="ru-RU" b="0" i="0" dirty="0">
              <a:solidFill>
                <a:srgbClr val="1A1A1A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10074" y="394747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1A1A1A"/>
                </a:solidFill>
              </a:rPr>
              <a:t>Радиальная сила Z, действующая на кривошип вдоль его радиуса: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10074" y="102033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1A1A1A"/>
                </a:solidFill>
              </a:rPr>
              <a:t>Боковая сила N, действующая со стороны поршня на стенку цилиндра: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47248" y="867735"/>
            <a:ext cx="4603115" cy="249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78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5" y="882694"/>
            <a:ext cx="3964845" cy="401574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2568" y="882694"/>
            <a:ext cx="4869346" cy="30638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8189" y="3657303"/>
            <a:ext cx="4394718" cy="29114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63281" y="0"/>
            <a:ext cx="7757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Расчет деталей на прочность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57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4045" y="952433"/>
            <a:ext cx="5404493" cy="271076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pPr/>
              <a:t>13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045" y="3663197"/>
            <a:ext cx="5404493" cy="27151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494" y="2465210"/>
            <a:ext cx="5634462" cy="16290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091291" y="3148906"/>
            <a:ext cx="6559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Об/мин</a:t>
            </a:r>
            <a:endParaRPr lang="ru-RU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11019474" y="5939156"/>
            <a:ext cx="6559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Об/мин</a:t>
            </a:r>
            <a:endParaRPr lang="ru-RU" sz="11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910607" y="3663197"/>
            <a:ext cx="66024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г/кВт*ч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091291" y="943579"/>
            <a:ext cx="3989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кВт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730864" y="833011"/>
            <a:ext cx="385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/>
              <a:t>Нм</a:t>
            </a: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716951" y="3543775"/>
            <a:ext cx="3989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кВт</a:t>
            </a:r>
            <a:endParaRPr lang="ru-RU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2752530" y="-36141"/>
            <a:ext cx="70945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Характеристики двигателя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24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19844" y="44245"/>
            <a:ext cx="51396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Заготовки для двигателя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4187"/>
          <a:stretch/>
        </p:blipFill>
        <p:spPr>
          <a:xfrm>
            <a:off x="358217" y="913977"/>
            <a:ext cx="5819755" cy="50758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7801" y="913977"/>
            <a:ext cx="5148535" cy="507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8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pPr/>
              <a:t>15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3846"/>
            <a:ext cx="6741367" cy="47804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7532" y="1564739"/>
            <a:ext cx="4912501" cy="383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1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pPr/>
              <a:t>16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1843"/>
            <a:ext cx="6728246" cy="47593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674" y="1370579"/>
            <a:ext cx="4704117" cy="4389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35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pPr/>
              <a:t>17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2821"/>
            <a:ext cx="6957069" cy="49428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t="2481" r="3008"/>
          <a:stretch/>
        </p:blipFill>
        <p:spPr>
          <a:xfrm>
            <a:off x="7507254" y="1212821"/>
            <a:ext cx="3340574" cy="494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76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pPr/>
              <a:t>18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935" y="804397"/>
            <a:ext cx="3982555" cy="56743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490" y="804397"/>
            <a:ext cx="4022897" cy="56743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3533" t="993" r="26489" b="5580"/>
          <a:stretch/>
        </p:blipFill>
        <p:spPr>
          <a:xfrm>
            <a:off x="9313683" y="3091994"/>
            <a:ext cx="2746342" cy="33031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13559" t="5632" r="9456" b="25408"/>
          <a:stretch/>
        </p:blipFill>
        <p:spPr>
          <a:xfrm rot="16200000">
            <a:off x="-498967" y="1610435"/>
            <a:ext cx="3833896" cy="243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2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pPr/>
              <a:t>19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8849"/>
            <a:ext cx="6647409" cy="45806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8894" y="1348849"/>
            <a:ext cx="4197957" cy="458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47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CF480-C488-4A15-8267-38808A59471A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833" y="897365"/>
            <a:ext cx="3753933" cy="28826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6832" y="3780015"/>
            <a:ext cx="3753933" cy="28305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3108" y="897365"/>
            <a:ext cx="4213162" cy="28826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3108" y="3780015"/>
            <a:ext cx="4213162" cy="283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4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pPr/>
              <a:t>20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6187"/>
          <a:stretch/>
        </p:blipFill>
        <p:spPr>
          <a:xfrm>
            <a:off x="2015411" y="930195"/>
            <a:ext cx="7871153" cy="5526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229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3674" y="-529988"/>
            <a:ext cx="10515600" cy="131861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Спасибо за внимание!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F3C7A7F-58D7-4AF7-80AB-4B7142B6F4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00"/>
          <a:stretch/>
        </p:blipFill>
        <p:spPr>
          <a:xfrm>
            <a:off x="1954622" y="788628"/>
            <a:ext cx="8075498" cy="5806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952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619" y="945113"/>
            <a:ext cx="3554611" cy="550545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5059033" y="1328892"/>
                <a:ext cx="6781513" cy="57049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dirty="0" smtClean="0"/>
                  <a:t> </a:t>
                </a:r>
                <a:r>
                  <a:rPr lang="ru-RU" sz="2000" dirty="0" smtClean="0"/>
                  <a:t>При</a:t>
                </a:r>
                <a:r>
                  <a:rPr lang="ru-RU" sz="2000" i="1" dirty="0" smtClean="0"/>
                  <a:t> </a:t>
                </a:r>
                <a:r>
                  <a:rPr lang="ru-RU" sz="2000" i="1" dirty="0"/>
                  <a:t>ω = </a:t>
                </a:r>
                <a:r>
                  <a:rPr lang="ru-RU" sz="2000" i="1" dirty="0" err="1"/>
                  <a:t>const</a:t>
                </a:r>
                <a:r>
                  <a:rPr lang="ru-RU" sz="2000" dirty="0"/>
                  <a:t> угол поворота вала пропорционален времени, что позволяет все кинематические величины выразить как функции одного аргумента − угла </a:t>
                </a:r>
                <a:r>
                  <a:rPr lang="ru-RU" sz="2000" i="1" dirty="0"/>
                  <a:t>φ</a:t>
                </a:r>
                <a:r>
                  <a:rPr lang="ru-RU" sz="2000" dirty="0" smtClean="0"/>
                  <a:t>.</a:t>
                </a:r>
              </a:p>
              <a:p>
                <a:pPr algn="ctr"/>
                <a:endParaRPr lang="ru-RU" sz="2000" i="1" dirty="0" smtClean="0"/>
              </a:p>
              <a:p>
                <a:pPr algn="ctr"/>
                <a:r>
                  <a:rPr lang="ru-RU" sz="2000" i="1" dirty="0" smtClean="0"/>
                  <a:t>φ </a:t>
                </a:r>
                <a:r>
                  <a:rPr lang="ru-RU" sz="2000" i="1" dirty="0"/>
                  <a:t>= (360</a:t>
                </a:r>
                <a:r>
                  <a:rPr lang="en-US" sz="2000" i="1" dirty="0"/>
                  <a:t>n</a:t>
                </a:r>
                <a:r>
                  <a:rPr lang="ru-RU" sz="2000" i="1" dirty="0"/>
                  <a:t>/60) t =6nt</a:t>
                </a:r>
                <a:r>
                  <a:rPr lang="ru-RU" sz="2000" dirty="0"/>
                  <a:t>, где </a:t>
                </a:r>
                <a:r>
                  <a:rPr lang="ru-RU" sz="2000" i="1" dirty="0"/>
                  <a:t>n</a:t>
                </a:r>
                <a:r>
                  <a:rPr lang="ru-RU" sz="2000" dirty="0"/>
                  <a:t> − частота вращения вала в минуту.</a:t>
                </a:r>
                <a:endParaRPr lang="ru-RU" sz="2000" i="1" dirty="0"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endParaRPr lang="ru-RU" i="1" dirty="0" smtClean="0"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endParaRPr lang="ru-RU" i="1" dirty="0"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ru-RU" dirty="0"/>
                  <a:t> </a:t>
                </a:r>
                <a:r>
                  <a:rPr lang="en-US" dirty="0" smtClean="0"/>
                  <a:t>                   </a:t>
                </a:r>
                <a:r>
                  <a:rPr lang="el-GR" sz="3600" i="1" dirty="0" smtClean="0">
                    <a:solidFill>
                      <a:srgbClr val="FF0000"/>
                    </a:solidFill>
                  </a:rPr>
                  <a:t>𝑁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m:rPr>
                            <m:nor/>
                          </m:rPr>
                          <a:rPr lang="el-GR" sz="3600" i="1">
                            <a:solidFill>
                              <a:srgbClr val="FF0000"/>
                            </a:solidFill>
                          </a:rPr>
                          <m:t>Σ</m:t>
                        </m:r>
                        <m:r>
                          <a:rPr lang="en-US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l-GR" sz="3600" i="1" dirty="0" smtClean="0">
                    <a:solidFill>
                      <a:srgbClr val="FF0000"/>
                    </a:solidFill>
                  </a:rPr>
                  <a:t>×</a:t>
                </a:r>
                <a:r>
                  <a:rPr lang="en-US" sz="3600" i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sz="3600" i="1" dirty="0" err="1" smtClean="0">
                    <a:solidFill>
                      <a:srgbClr val="FF0000"/>
                    </a:solidFill>
                  </a:rPr>
                  <a:t>tg</a:t>
                </a:r>
                <a:r>
                  <a:rPr lang="en-US" sz="3600" i="1" dirty="0">
                    <a:solidFill>
                      <a:srgbClr val="FF0000"/>
                    </a:solidFill>
                  </a:rPr>
                  <a:t> </a:t>
                </a:r>
                <a:r>
                  <a:rPr lang="el-GR" sz="3600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β</a:t>
                </a:r>
                <a:endParaRPr lang="en-US" sz="3600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endParaRPr lang="en-US" sz="36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endParaRPr lang="ru-RU" i="1" dirty="0"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ru-RU" i="1" dirty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ru-RU" sz="2000" dirty="0" smtClean="0">
                    <a:ea typeface="Calibri" panose="020F0502020204030204" pitchFamily="34" charset="0"/>
                  </a:rPr>
                  <a:t>Перемещение поршня описывается формулой:</a:t>
                </a:r>
                <a:endParaRPr lang="ru-RU" sz="2000" i="1" dirty="0" smtClean="0">
                  <a:ea typeface="Calibri" panose="020F0502020204030204" pitchFamily="34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𝑅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+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𝐿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 −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𝑅</m:t>
                    </m:r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funcPr>
                      <m:fNam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𝑐𝑜𝑠</m:t>
                        </m:r>
                      </m:fName>
                      <m:e>
                        <m:r>
                          <m:rPr>
                            <m:nor/>
                          </m:rPr>
                          <a:rPr lang="el-GR" sz="2000" i="1"/>
                          <m:t>α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−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𝐿</m:t>
                        </m:r>
                        <m:func>
                          <m:func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funcPr>
                          <m:fNam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  <m:t>𝑐𝑜𝑠</m:t>
                            </m:r>
                          </m:fName>
                          <m:e>
                            <m:r>
                              <m:rPr>
                                <m:nor/>
                              </m:rPr>
                              <a:rPr lang="el-GR" sz="2000" i="1" dirty="0" smtClean="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  <a:ea typeface="Calibri" panose="020F0502020204030204" pitchFamily="34" charset="0"/>
                              </a:rPr>
                              <m:t>β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  <m:t>=  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  <m:t>𝑅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ru-RU" sz="2000" i="1"/>
                              <m:t>{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  <m:t>( 1−</m:t>
                            </m:r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</m:ctrlPr>
                              </m:funcPr>
                              <m:fNam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𝑐𝑜𝑠</m:t>
                                </m:r>
                              </m:fName>
                              <m:e>
                                <m:r>
                                  <m:rPr>
                                    <m:nor/>
                                  </m:rPr>
                                  <a:rPr lang="el-GR" sz="2000" i="1"/>
                                  <m:t>α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)+</m:t>
                                </m:r>
                              </m:e>
                            </m:func>
                          </m:e>
                        </m:func>
                      </m:e>
                    </m:func>
                  </m:oMath>
                </a14:m>
                <a:r>
                  <a:rPr lang="en-US" sz="2000" i="1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ru-RU" sz="2000" i="1"/>
                          <m:t>λ</m:t>
                        </m:r>
                      </m:den>
                    </m:f>
                  </m:oMath>
                </a14:m>
                <a:r>
                  <a:rPr lang="en-US" sz="2000" i="1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(1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US" sz="2000" i="1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cos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sz="2000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m:t>β</m:t>
                    </m:r>
                  </m:oMath>
                </a14:m>
                <a:r>
                  <a:rPr lang="en-US" sz="2000" i="1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)</a:t>
                </a:r>
                <a:r>
                  <a:rPr lang="ru-RU" sz="2000" i="1" dirty="0" smtClean="0"/>
                  <a:t>}</a:t>
                </a:r>
                <a:endParaRPr lang="ru-RU" sz="2000" i="1" dirty="0"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endParaRPr lang="ru-RU" i="1" dirty="0" smtClean="0"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endParaRPr lang="ru-RU" i="1" dirty="0"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endParaRPr lang="ru-RU" i="1" dirty="0" smtClean="0"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endParaRPr lang="ru-RU" i="1" dirty="0" smtClean="0"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9033" y="1328892"/>
                <a:ext cx="6781513" cy="5704960"/>
              </a:xfrm>
              <a:prstGeom prst="rect">
                <a:avLst/>
              </a:prstGeom>
              <a:blipFill>
                <a:blip r:embed="rId3"/>
                <a:stretch>
                  <a:fillRect l="-719" t="-641" r="-6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Прямая соединительная линия 7"/>
          <p:cNvCxnSpPr/>
          <p:nvPr/>
        </p:nvCxnSpPr>
        <p:spPr>
          <a:xfrm flipH="1">
            <a:off x="1303010" y="1328892"/>
            <a:ext cx="31688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1296619" y="3815247"/>
            <a:ext cx="40121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37714" y="990273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А1</a:t>
            </a:r>
            <a:endParaRPr lang="ru-RU" i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87465" y="3513176"/>
            <a:ext cx="434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А2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34807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CF480-C488-4A15-8267-38808A59471A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76730" y="129320"/>
            <a:ext cx="42947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Путь поршня в КШМ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6378"/>
            <a:ext cx="6327530" cy="48339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531" y="1206378"/>
            <a:ext cx="5862476" cy="483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A014E0B-C641-4593-8DFE-96F59AF0B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CF480-C488-4A15-8267-38808A59471A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r="5457"/>
          <a:stretch/>
        </p:blipFill>
        <p:spPr>
          <a:xfrm>
            <a:off x="3694963" y="871186"/>
            <a:ext cx="3083342" cy="23394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r="5701"/>
          <a:stretch/>
        </p:blipFill>
        <p:spPr>
          <a:xfrm>
            <a:off x="3694964" y="3548543"/>
            <a:ext cx="3083342" cy="22760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03" y="871186"/>
            <a:ext cx="2551649" cy="23334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0"/>
          <a:stretch/>
        </p:blipFill>
        <p:spPr>
          <a:xfrm>
            <a:off x="219950" y="3548543"/>
            <a:ext cx="2545839" cy="2276023"/>
          </a:xfrm>
          <a:prstGeom prst="rect">
            <a:avLst/>
          </a:prstGeom>
        </p:spPr>
      </p:pic>
      <p:sp>
        <p:nvSpPr>
          <p:cNvPr id="10" name="Выгнутая вправо стрелка 9"/>
          <p:cNvSpPr/>
          <p:nvPr/>
        </p:nvSpPr>
        <p:spPr>
          <a:xfrm>
            <a:off x="2545839" y="2567031"/>
            <a:ext cx="838899" cy="180363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Выгнутая вниз стрелка 10"/>
          <p:cNvSpPr/>
          <p:nvPr/>
        </p:nvSpPr>
        <p:spPr>
          <a:xfrm>
            <a:off x="2306973" y="5824566"/>
            <a:ext cx="1996579" cy="63756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7316" y="1329510"/>
            <a:ext cx="4482990" cy="4366615"/>
          </a:xfrm>
          <a:prstGeom prst="rect">
            <a:avLst/>
          </a:prstGeom>
        </p:spPr>
      </p:pic>
      <p:sp>
        <p:nvSpPr>
          <p:cNvPr id="13" name="Стрелка вправо с вырезом 12"/>
          <p:cNvSpPr/>
          <p:nvPr/>
        </p:nvSpPr>
        <p:spPr>
          <a:xfrm>
            <a:off x="6130037" y="2727049"/>
            <a:ext cx="1510019" cy="132546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455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947" y="866157"/>
            <a:ext cx="4900773" cy="27015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806" y="866157"/>
            <a:ext cx="4615495" cy="27015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1301" y="3567703"/>
            <a:ext cx="4900773" cy="27560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5806" y="3562401"/>
            <a:ext cx="4634788" cy="2766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28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959" y="931985"/>
            <a:ext cx="3279185" cy="5587666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CF480-C488-4A15-8267-38808A59471A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10" t="12584" r="20979" b="8109"/>
          <a:stretch/>
        </p:blipFill>
        <p:spPr>
          <a:xfrm>
            <a:off x="4862143" y="931986"/>
            <a:ext cx="5536697" cy="558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08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CF480-C488-4A15-8267-38808A59471A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777" y="1394691"/>
            <a:ext cx="5339409" cy="48675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14445" y="1570181"/>
            <a:ext cx="42330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Ход поршня в ДВС с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бесшатунным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механизмом: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S = 2r +  AC + CB       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или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r>
              <a:rPr kumimoji="0" lang="en-US" sz="24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 = 2OC + AB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16513" y="42575"/>
            <a:ext cx="42117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Расчет хода поршня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766308" y="3697844"/>
                <a:ext cx="5122677" cy="20912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Таким образом, для получения хода поршня </a:t>
                </a:r>
                <a:r>
                  <a:rPr kumimoji="0" lang="en-US" sz="2400" b="0" i="1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S=36</a:t>
                </a:r>
                <a:r>
                  <a:rPr kumimoji="0" lang="ru-RU" sz="2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нужно выдерживать следующее равенство у основных деталей механизма: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1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AC = BC = OC = r =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</m:t>
                    </m:r>
                    <m:f>
                      <m:fPr>
                        <m:ctrlPr>
                          <a:rPr kumimoji="0" 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</m:t>
                        </m:r>
                      </m:den>
                    </m:f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𝑆</m:t>
                    </m:r>
                  </m:oMath>
                </a14:m>
                <a:endParaRPr kumimoji="0" lang="ru-RU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6308" y="3697844"/>
                <a:ext cx="5122677" cy="2091214"/>
              </a:xfrm>
              <a:prstGeom prst="rect">
                <a:avLst/>
              </a:prstGeom>
              <a:blipFill>
                <a:blip r:embed="rId3"/>
                <a:stretch>
                  <a:fillRect t="-2332" r="-833" b="-233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400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CF480-C488-4A15-8267-38808A59471A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93" y="1084272"/>
            <a:ext cx="10929514" cy="500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37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2" id="{359B5C18-4ED2-43D4-9247-7131685B418B}" vid="{F4D36399-DACF-4E8D-9118-80569F39CBCE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2990</TotalTime>
  <Words>496</Words>
  <Application>Microsoft Office PowerPoint</Application>
  <PresentationFormat>Широкоэкранный</PresentationFormat>
  <Paragraphs>81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Arial</vt:lpstr>
      <vt:lpstr>Arial Black</vt:lpstr>
      <vt:lpstr>Calibri</vt:lpstr>
      <vt:lpstr>Calibri Light</vt:lpstr>
      <vt:lpstr>Cambria Math</vt:lpstr>
      <vt:lpstr>Times New Roman</vt:lpstr>
      <vt:lpstr>YS Text</vt:lpstr>
      <vt:lpstr>1_Тема Office</vt:lpstr>
      <vt:lpstr>Тема2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Огородников Артем</dc:creator>
  <cp:lastModifiedBy>Огородников Артем</cp:lastModifiedBy>
  <cp:revision>72</cp:revision>
  <dcterms:created xsi:type="dcterms:W3CDTF">2024-10-28T14:49:10Z</dcterms:created>
  <dcterms:modified xsi:type="dcterms:W3CDTF">2025-04-17T09:43:54Z</dcterms:modified>
</cp:coreProperties>
</file>