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20"/>
  </p:notesMasterIdLst>
  <p:handoutMasterIdLst>
    <p:handoutMasterId r:id="rId21"/>
  </p:handoutMasterIdLst>
  <p:sldIdLst>
    <p:sldId id="256" r:id="rId2"/>
    <p:sldId id="382" r:id="rId3"/>
    <p:sldId id="420" r:id="rId4"/>
    <p:sldId id="419" r:id="rId5"/>
    <p:sldId id="418" r:id="rId6"/>
    <p:sldId id="411" r:id="rId7"/>
    <p:sldId id="410" r:id="rId8"/>
    <p:sldId id="406" r:id="rId9"/>
    <p:sldId id="407" r:id="rId10"/>
    <p:sldId id="409" r:id="rId11"/>
    <p:sldId id="412" r:id="rId12"/>
    <p:sldId id="413" r:id="rId13"/>
    <p:sldId id="414" r:id="rId14"/>
    <p:sldId id="415" r:id="rId15"/>
    <p:sldId id="416" r:id="rId16"/>
    <p:sldId id="417" r:id="rId17"/>
    <p:sldId id="421" r:id="rId18"/>
    <p:sldId id="318" r:id="rId19"/>
  </p:sldIdLst>
  <p:sldSz cx="9144000" cy="6858000" type="screen4x3"/>
  <p:notesSz cx="7102475" cy="10234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CC0000"/>
    <a:srgbClr val="0033CC"/>
    <a:srgbClr val="006600"/>
    <a:srgbClr val="F0FABE"/>
    <a:srgbClr val="B9FBFB"/>
    <a:srgbClr val="A8A2A5"/>
    <a:srgbClr val="D7FCBC"/>
    <a:srgbClr val="D1D0E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300" autoAdjust="0"/>
    <p:restoredTop sz="94660" autoAdjust="0"/>
  </p:normalViewPr>
  <p:slideViewPr>
    <p:cSldViewPr snapToGrid="0">
      <p:cViewPr>
        <p:scale>
          <a:sx n="125" d="100"/>
          <a:sy n="125" d="100"/>
        </p:scale>
        <p:origin x="-1590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3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3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3092" y="0"/>
            <a:ext cx="307773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307773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3092" y="9721106"/>
            <a:ext cx="307773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48799062-6566-47AF-8DC7-95E3547AAD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7486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3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3092" y="0"/>
            <a:ext cx="307773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248" y="4861441"/>
            <a:ext cx="568198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773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3092" y="9721106"/>
            <a:ext cx="307773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9BA206A5-FFDD-4E25-830C-D0271055B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0387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</a:defRPr>
            </a:lvl1pPr>
            <a:lvl2pPr marL="804912" indent="-309582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</a:defRPr>
            </a:lvl2pPr>
            <a:lvl3pPr marL="1238326" indent="-247665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</a:defRPr>
            </a:lvl3pPr>
            <a:lvl4pPr marL="1733657" indent="-247665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</a:defRPr>
            </a:lvl4pPr>
            <a:lvl5pPr marL="2228987" indent="-247665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</a:defRPr>
            </a:lvl5pPr>
            <a:lvl6pPr marL="2724318" indent="-247665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6pPr>
            <a:lvl7pPr marL="3219648" indent="-247665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7pPr>
            <a:lvl8pPr marL="3714979" indent="-247665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8pPr>
            <a:lvl9pPr marL="4210309" indent="-247665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2DE5CF-F665-4751-A54F-E3D2EFAE8E6A}" type="slidenum">
              <a:rPr lang="ru-RU" altLang="ru-RU" smtClean="0"/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</p:grpSp>
      </p:grpSp>
      <p:sp>
        <p:nvSpPr>
          <p:cNvPr id="8705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706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A62C2-6F5B-4F6B-B56F-EF664748C7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9450094"/>
      </p:ext>
    </p:extLst>
  </p:cSld>
  <p:clrMapOvr>
    <a:masterClrMapping/>
  </p:clrMapOvr>
  <p:transition spd="med"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A1D35-8683-4B55-A5AE-93582122B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397086"/>
      </p:ext>
    </p:extLst>
  </p:cSld>
  <p:clrMapOvr>
    <a:masterClrMapping/>
  </p:clrMapOvr>
  <p:transition spd="med"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3818F-13E8-44CC-88F9-58DE2E99B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0702055"/>
      </p:ext>
    </p:extLst>
  </p:cSld>
  <p:clrMapOvr>
    <a:masterClrMapping/>
  </p:clrMapOvr>
  <p:transition spd="med">
    <p:wipe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D483A-4700-4E1E-9494-8D6376558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4911685"/>
      </p:ext>
    </p:extLst>
  </p:cSld>
  <p:clrMapOvr>
    <a:masterClrMapping/>
  </p:clrMapOvr>
  <p:transition spd="med">
    <p:wipe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1A497-076D-45D8-9F31-BDC869C3B0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5724674"/>
      </p:ext>
    </p:extLst>
  </p:cSld>
  <p:clrMapOvr>
    <a:masterClrMapping/>
  </p:clrMapOvr>
  <p:transition spd="med"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69AD3-D1AE-44F0-B75B-A9A88A185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2075803"/>
      </p:ext>
    </p:extLst>
  </p:cSld>
  <p:clrMapOvr>
    <a:masterClrMapping/>
  </p:clrMapOvr>
  <p:transition spd="med"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929A2-B939-45BE-8BCC-E35F29278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9307454"/>
      </p:ext>
    </p:extLst>
  </p:cSld>
  <p:clrMapOvr>
    <a:masterClrMapping/>
  </p:clrMapOvr>
  <p:transition spd="med"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2BBDE-924E-4A10-8F67-896198C1D0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2524962"/>
      </p:ext>
    </p:extLst>
  </p:cSld>
  <p:clrMapOvr>
    <a:masterClrMapping/>
  </p:clrMapOvr>
  <p:transition spd="med"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B7B19-83C4-43D3-A3C7-3AD353DF0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4706925"/>
      </p:ext>
    </p:extLst>
  </p:cSld>
  <p:clrMapOvr>
    <a:masterClrMapping/>
  </p:clrMapOvr>
  <p:transition spd="med"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D5EDD-41E9-4BE7-8222-446A2017C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0380292"/>
      </p:ext>
    </p:extLst>
  </p:cSld>
  <p:clrMapOvr>
    <a:masterClrMapping/>
  </p:clrMapOvr>
  <p:transition spd="med"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21DE7-588C-4808-A187-B143C4B50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066135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21B3F-AAC4-47C7-B71A-FE1D17383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951993"/>
      </p:ext>
    </p:extLst>
  </p:cSld>
  <p:clrMapOvr>
    <a:masterClrMapping/>
  </p:clrMapOvr>
  <p:transition spd="med"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D4AF4-93F1-499E-B46B-64D522E7F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3010973"/>
      </p:ext>
    </p:extLst>
  </p:cSld>
  <p:clrMapOvr>
    <a:masterClrMapping/>
  </p:clrMapOvr>
  <p:transition spd="med"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D1541676-133A-4306-849D-5AE475AD82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603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</p:sldLayoutIdLst>
  <p:transition spd="med">
    <p:pull dir="ru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24163" y="1754188"/>
            <a:ext cx="6161087" cy="2355850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</a:pPr>
            <a:r>
              <a:rPr lang="ru-RU" altLang="ru-RU" sz="3200" b="1" dirty="0" smtClean="0"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000" dirty="0" smtClean="0"/>
              <a:t> Методы и средства борьбы с БПЛА специальными артиллеристскими снарядами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altLang="ru-RU" sz="3200" b="1" dirty="0" smtClean="0"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chemeClr val="bg1"/>
                </a:solidFill>
                <a:latin typeface="Times New Roman" pitchFamily="18" charset="0"/>
              </a:rPr>
            </a:br>
            <a:endParaRPr lang="ru-RU" altLang="ru-RU" sz="3200" b="1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2904067" y="217488"/>
            <a:ext cx="6163734" cy="1441979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5000"/>
              </a:lnSpc>
              <a:spcBef>
                <a:spcPct val="0"/>
              </a:spcBef>
              <a:spcAft>
                <a:spcPts val="300"/>
              </a:spcAft>
              <a:buNone/>
            </a:pPr>
            <a:r>
              <a:rPr lang="ru-RU" altLang="ru-RU" sz="1600" dirty="0" smtClean="0">
                <a:solidFill>
                  <a:schemeClr val="bg2"/>
                </a:solidFill>
                <a:latin typeface="Times New Roman" pitchFamily="18" charset="0"/>
              </a:rPr>
              <a:t>ПАО «Ростовский оптико-механический завод» –</a:t>
            </a:r>
          </a:p>
          <a:p>
            <a:pPr algn="ctr" eaLnBrk="1" hangingPunct="1">
              <a:lnSpc>
                <a:spcPct val="85000"/>
              </a:lnSpc>
              <a:spcBef>
                <a:spcPct val="0"/>
              </a:spcBef>
              <a:spcAft>
                <a:spcPts val="300"/>
              </a:spcAft>
              <a:buNone/>
            </a:pPr>
            <a:r>
              <a:rPr lang="ru-RU" altLang="ru-RU" sz="1600" dirty="0" smtClean="0">
                <a:solidFill>
                  <a:schemeClr val="bg2"/>
                </a:solidFill>
                <a:latin typeface="Times New Roman" pitchFamily="18" charset="0"/>
              </a:rPr>
              <a:t>Министерство </a:t>
            </a:r>
            <a:r>
              <a:rPr lang="ru-RU" altLang="ru-RU" sz="1600" dirty="0">
                <a:solidFill>
                  <a:schemeClr val="bg2"/>
                </a:solidFill>
                <a:latin typeface="Times New Roman" pitchFamily="18" charset="0"/>
              </a:rPr>
              <a:t>науки и высшего образования Российской Федерации</a:t>
            </a:r>
          </a:p>
          <a:p>
            <a:pPr algn="ctr" eaLnBrk="1" hangingPunct="1">
              <a:lnSpc>
                <a:spcPct val="85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</a:pPr>
            <a:r>
              <a:rPr lang="ru-RU" altLang="ru-RU" sz="1600" dirty="0">
                <a:solidFill>
                  <a:schemeClr val="bg2"/>
                </a:solidFill>
                <a:latin typeface="Times New Roman" pitchFamily="18" charset="0"/>
              </a:rPr>
              <a:t>ФГБОУ ВО  «Рыбинский государственный авиационный технический </a:t>
            </a:r>
            <a:r>
              <a:rPr lang="ru-RU" altLang="ru-RU" sz="1600" dirty="0" smtClean="0">
                <a:solidFill>
                  <a:schemeClr val="bg2"/>
                </a:solidFill>
                <a:latin typeface="Times New Roman" pitchFamily="18" charset="0"/>
              </a:rPr>
              <a:t>университет (РГАТУ) </a:t>
            </a:r>
            <a:r>
              <a:rPr lang="ru-RU" altLang="ru-RU" sz="1600" dirty="0">
                <a:solidFill>
                  <a:schemeClr val="bg2"/>
                </a:solidFill>
                <a:latin typeface="Times New Roman" pitchFamily="18" charset="0"/>
              </a:rPr>
              <a:t>имени П. А. Соловьева»</a:t>
            </a:r>
          </a:p>
          <a:p>
            <a:pPr algn="ctr" eaLnBrk="1" hangingPunct="1">
              <a:lnSpc>
                <a:spcPct val="85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</a:pPr>
            <a:r>
              <a:rPr lang="ru-RU" altLang="ru-RU" sz="1600" dirty="0" smtClean="0">
                <a:solidFill>
                  <a:schemeClr val="bg2"/>
                </a:solidFill>
                <a:latin typeface="Times New Roman" pitchFamily="18" charset="0"/>
              </a:rPr>
              <a:t>Институт «Информационные технологии и системы управления»</a:t>
            </a:r>
            <a:endParaRPr lang="ru-RU" altLang="ru-RU" sz="1600" dirty="0">
              <a:solidFill>
                <a:schemeClr val="bg2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5000"/>
              </a:lnSpc>
              <a:spcBef>
                <a:spcPct val="0"/>
              </a:spcBef>
              <a:spcAft>
                <a:spcPts val="300"/>
              </a:spcAft>
              <a:buFont typeface="Wingdings" pitchFamily="2" charset="2"/>
              <a:buNone/>
            </a:pPr>
            <a:r>
              <a:rPr lang="ru-RU" altLang="ru-RU" sz="1600" dirty="0">
                <a:solidFill>
                  <a:schemeClr val="bg2"/>
                </a:solidFill>
                <a:latin typeface="Times New Roman" pitchFamily="18" charset="0"/>
              </a:rPr>
              <a:t>Кафедра радиоэлектронных и телекоммуникационных систем (РТС</a:t>
            </a:r>
            <a:r>
              <a:rPr lang="ru-RU" altLang="ru-RU" sz="1600" dirty="0" smtClean="0">
                <a:solidFill>
                  <a:schemeClr val="bg2"/>
                </a:solidFill>
                <a:latin typeface="Times New Roman" pitchFamily="18" charset="0"/>
              </a:rPr>
              <a:t>)</a:t>
            </a:r>
          </a:p>
          <a:p>
            <a:pPr algn="ctr" eaLnBrk="1" hangingPunct="1">
              <a:lnSpc>
                <a:spcPct val="85000"/>
              </a:lnSpc>
              <a:spcBef>
                <a:spcPct val="0"/>
              </a:spcBef>
              <a:spcAft>
                <a:spcPts val="300"/>
              </a:spcAft>
              <a:buFont typeface="Wingdings" pitchFamily="2" charset="2"/>
              <a:buNone/>
            </a:pPr>
            <a:r>
              <a:rPr lang="ru-RU" altLang="ru-RU" sz="1600" dirty="0" smtClean="0">
                <a:solidFill>
                  <a:schemeClr val="bg2"/>
                </a:solidFill>
                <a:latin typeface="Times New Roman" pitchFamily="18" charset="0"/>
              </a:rPr>
              <a:t>»</a:t>
            </a:r>
            <a:endParaRPr lang="ru-RU" altLang="ru-RU" sz="1600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5365" name="Rectangle 8"/>
          <p:cNvSpPr>
            <a:spLocks noChangeArrowheads="1"/>
          </p:cNvSpPr>
          <p:nvPr/>
        </p:nvSpPr>
        <p:spPr bwMode="auto">
          <a:xfrm>
            <a:off x="387350" y="6157913"/>
            <a:ext cx="835342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dirty="0" smtClean="0">
                <a:solidFill>
                  <a:schemeClr val="bg2"/>
                </a:solidFill>
                <a:latin typeface="Times New Roman" pitchFamily="18" charset="0"/>
              </a:rPr>
              <a:t>Рыбинск</a:t>
            </a:r>
            <a:r>
              <a:rPr lang="en-US" altLang="ru-RU" sz="2000" dirty="0" smtClean="0">
                <a:solidFill>
                  <a:schemeClr val="bg2"/>
                </a:solidFill>
                <a:latin typeface="Times New Roman" pitchFamily="18" charset="0"/>
              </a:rPr>
              <a:t>-</a:t>
            </a:r>
            <a:r>
              <a:rPr lang="ru-RU" altLang="ru-RU" sz="2000" dirty="0" smtClean="0">
                <a:solidFill>
                  <a:schemeClr val="bg2"/>
                </a:solidFill>
                <a:latin typeface="Times New Roman" pitchFamily="18" charset="0"/>
              </a:rPr>
              <a:t>Ростов 2025</a:t>
            </a:r>
            <a:endParaRPr lang="ru-RU" altLang="ru-RU" sz="2000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32478" y="4228770"/>
            <a:ext cx="4871982" cy="184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tabLst>
                <a:tab pos="6189663" algn="l"/>
              </a:tabLst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tabLst>
                <a:tab pos="6189663" algn="l"/>
              </a:tabLst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tabLst>
                <a:tab pos="6189663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2000" dirty="0" smtClean="0">
                <a:solidFill>
                  <a:schemeClr val="bg2"/>
                </a:solidFill>
                <a:latin typeface="Times New Roman" pitchFamily="18" charset="0"/>
              </a:rPr>
              <a:t>Авторы:</a:t>
            </a:r>
            <a:endParaRPr lang="ru-RU" altLang="ru-RU" sz="2000" dirty="0">
              <a:solidFill>
                <a:schemeClr val="bg2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2000" dirty="0" smtClean="0">
                <a:solidFill>
                  <a:schemeClr val="bg2"/>
                </a:solidFill>
                <a:latin typeface="Times New Roman" pitchFamily="18" charset="0"/>
              </a:rPr>
              <a:t>Главный конструктор ПАО «РОМЗ»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2000" dirty="0" smtClean="0">
                <a:solidFill>
                  <a:schemeClr val="bg2"/>
                </a:solidFill>
                <a:latin typeface="Times New Roman" pitchFamily="18" charset="0"/>
              </a:rPr>
              <a:t>доцент кафедры РТС РГАТУ, к.т.н.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2000" dirty="0" smtClean="0">
                <a:solidFill>
                  <a:schemeClr val="bg2"/>
                </a:solidFill>
                <a:latin typeface="Times New Roman" pitchFamily="18" charset="0"/>
              </a:rPr>
              <a:t>ст. преподаватель кафедры РТС РГАТУ,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2000" dirty="0" smtClean="0">
                <a:solidFill>
                  <a:schemeClr val="bg2"/>
                </a:solidFill>
                <a:latin typeface="Times New Roman" pitchFamily="18" charset="0"/>
              </a:rPr>
              <a:t>руководитель СКБ «РГАТУ – РОМЗ» </a:t>
            </a:r>
            <a:r>
              <a:rPr lang="ru-RU" altLang="ru-RU" sz="2000" dirty="0">
                <a:solidFill>
                  <a:schemeClr val="bg2"/>
                </a:solidFill>
                <a:latin typeface="Times New Roman" pitchFamily="18" charset="0"/>
              </a:rPr>
              <a:t>	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dirty="0">
                <a:solidFill>
                  <a:schemeClr val="bg2"/>
                </a:solidFill>
                <a:latin typeface="Times New Roman" pitchFamily="18" charset="0"/>
              </a:rPr>
              <a:t>		</a:t>
            </a:r>
          </a:p>
        </p:txBody>
      </p:sp>
      <p:pic>
        <p:nvPicPr>
          <p:cNvPr id="15367" name="Picture 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75" y="1175495"/>
            <a:ext cx="1623314" cy="963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Символ_Ростов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17" t="4007" r="63830" b="52621"/>
          <a:stretch>
            <a:fillRect/>
          </a:stretch>
        </p:blipFill>
        <p:spPr>
          <a:xfrm>
            <a:off x="124742" y="0"/>
            <a:ext cx="1490825" cy="1112009"/>
          </a:xfrm>
          <a:prstGeom prst="rect">
            <a:avLst/>
          </a:prstGeom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813540" y="4220144"/>
            <a:ext cx="4209691" cy="184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tabLst>
                <a:tab pos="6189663" algn="l"/>
              </a:tabLst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tabLst>
                <a:tab pos="6189663" algn="l"/>
              </a:tabLst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tabLst>
                <a:tab pos="6189663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6189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dirty="0">
                <a:solidFill>
                  <a:schemeClr val="bg2"/>
                </a:solidFill>
                <a:latin typeface="Times New Roman" pitchFamily="18" charset="0"/>
              </a:rPr>
              <a:t>	</a:t>
            </a:r>
            <a:endParaRPr lang="ru-RU" altLang="ru-RU" sz="2000" dirty="0" smtClean="0">
              <a:solidFill>
                <a:schemeClr val="bg2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dirty="0" smtClean="0">
                <a:solidFill>
                  <a:schemeClr val="bg2"/>
                </a:solidFill>
                <a:latin typeface="Times New Roman" pitchFamily="18" charset="0"/>
              </a:rPr>
              <a:t>Медведев Александр Владимирович,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2000" dirty="0" err="1" smtClean="0">
                <a:solidFill>
                  <a:schemeClr val="bg2"/>
                </a:solidFill>
                <a:latin typeface="Times New Roman" pitchFamily="18" charset="0"/>
              </a:rPr>
              <a:t>Тусов</a:t>
            </a:r>
            <a:r>
              <a:rPr lang="ru-RU" altLang="ru-RU" sz="2000" dirty="0" smtClean="0">
                <a:solidFill>
                  <a:schemeClr val="bg2"/>
                </a:solidFill>
                <a:latin typeface="Times New Roman" pitchFamily="18" charset="0"/>
              </a:rPr>
              <a:t> Александр Сергеевич,</a:t>
            </a:r>
          </a:p>
          <a:p>
            <a:pPr eaLnBrk="1" hangingPunct="1">
              <a:spcBef>
                <a:spcPct val="0"/>
              </a:spcBef>
              <a:buNone/>
            </a:pPr>
            <a:endParaRPr lang="ru-RU" altLang="ru-RU" sz="2000" dirty="0" smtClean="0">
              <a:solidFill>
                <a:schemeClr val="bg2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2000" smtClean="0">
                <a:solidFill>
                  <a:schemeClr val="bg2"/>
                </a:solidFill>
                <a:latin typeface="Times New Roman" pitchFamily="18" charset="0"/>
              </a:rPr>
              <a:t> Кругликов </a:t>
            </a:r>
            <a:r>
              <a:rPr lang="ru-RU" altLang="ru-RU" sz="2000" dirty="0" smtClean="0">
                <a:solidFill>
                  <a:schemeClr val="bg2"/>
                </a:solidFill>
                <a:latin typeface="Times New Roman" pitchFamily="18" charset="0"/>
              </a:rPr>
              <a:t>Сергей Юрьевич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dirty="0">
                <a:solidFill>
                  <a:schemeClr val="bg2"/>
                </a:solidFill>
                <a:latin typeface="Times New Roman" pitchFamily="18" charset="0"/>
              </a:rPr>
              <a:t>		</a:t>
            </a: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682625"/>
          </a:xfrm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rgbClr val="CC0000"/>
                </a:solidFill>
              </a:rPr>
              <a:t>С</a:t>
            </a:r>
            <a:r>
              <a:rPr lang="ru-RU" altLang="ru-RU" sz="2200" dirty="0" smtClean="0">
                <a:solidFill>
                  <a:srgbClr val="CC0000"/>
                </a:solidFill>
              </a:rPr>
              <a:t>пециальные артиллеристские снаряды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537460" y="5539740"/>
            <a:ext cx="443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Радиовзрыватель</a:t>
            </a:r>
            <a:r>
              <a:rPr lang="ru-RU" b="1" dirty="0" smtClean="0"/>
              <a:t> 9Э363М</a:t>
            </a:r>
            <a:r>
              <a:rPr lang="ru-RU" altLang="ru-RU" dirty="0" smtClean="0"/>
              <a:t>, Россия</a:t>
            </a:r>
            <a:endParaRPr lang="ru-RU" dirty="0" smtClean="0"/>
          </a:p>
        </p:txBody>
      </p:sp>
      <p:pic>
        <p:nvPicPr>
          <p:cNvPr id="86018" name="Рисунок 1" descr="C:\Documents and Settings\АЛЕКСАНДР\Рабочий стол\Рис_6-2-1-5.jpg"/>
          <p:cNvPicPr>
            <a:picLocks noChangeAspect="1" noChangeArrowheads="1"/>
          </p:cNvPicPr>
          <p:nvPr/>
        </p:nvPicPr>
        <p:blipFill>
          <a:blip r:embed="rId2"/>
          <a:srcRect l="1284" t="1301" r="1407" b="1919"/>
          <a:stretch>
            <a:fillRect/>
          </a:stretch>
        </p:blipFill>
        <p:spPr bwMode="auto">
          <a:xfrm>
            <a:off x="777240" y="1447799"/>
            <a:ext cx="7608122" cy="373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682625"/>
          </a:xfrm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rgbClr val="CC0000"/>
                </a:solidFill>
              </a:rPr>
              <a:t>С</a:t>
            </a:r>
            <a:r>
              <a:rPr lang="ru-RU" altLang="ru-RU" sz="2200" dirty="0" smtClean="0">
                <a:solidFill>
                  <a:srgbClr val="CC0000"/>
                </a:solidFill>
              </a:rPr>
              <a:t>пециальные артиллеристские снаряды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440180" y="5539740"/>
            <a:ext cx="681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Вариант компактного лазерного взрывателя</a:t>
            </a:r>
            <a:r>
              <a:rPr lang="ru-RU" altLang="ru-RU" dirty="0" smtClean="0"/>
              <a:t>, РОМЗ</a:t>
            </a:r>
            <a:endParaRPr lang="ru-RU" dirty="0" smtClean="0"/>
          </a:p>
        </p:txBody>
      </p:sp>
      <p:pic>
        <p:nvPicPr>
          <p:cNvPr id="4098" name="Рисунок 1" descr="J:\Disk-1\Часть-3\Том-9\9_Рисунки_по_главам\9_Рисунки_Гл_6\9_Рисунки_Гл_6-2-5\Рис_6-2-5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3020" y="1379219"/>
            <a:ext cx="2750820" cy="3754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Рисунок 2" descr="C:\Documents and Settings\АЛЕКСАНДР\Рабочий стол\Рис_6-2-2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780" y="1676401"/>
            <a:ext cx="418650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682625"/>
          </a:xfrm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rgbClr val="CC0000"/>
                </a:solidFill>
              </a:rPr>
              <a:t>С</a:t>
            </a:r>
            <a:r>
              <a:rPr lang="ru-RU" altLang="ru-RU" sz="2200" dirty="0" smtClean="0">
                <a:solidFill>
                  <a:srgbClr val="CC0000"/>
                </a:solidFill>
              </a:rPr>
              <a:t>пециальные артиллеристские снаряды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87780" y="5494020"/>
            <a:ext cx="681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Подрыв снаряда 30 мм на оптимальном удалении</a:t>
            </a:r>
            <a:endParaRPr lang="ru-RU" dirty="0" smtClean="0"/>
          </a:p>
        </p:txBody>
      </p:sp>
      <p:pic>
        <p:nvPicPr>
          <p:cNvPr id="5122" name="Рисунок 2" descr="J:\Disk-1\Часть-3\Том-9\9_Рисунки_по_главам\9_Рисунки_Гл_6\9_Рисунки_Гл_6-2-5\Рис_6-2-5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539240"/>
            <a:ext cx="5794375" cy="355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682625"/>
          </a:xfrm>
        </p:spPr>
        <p:txBody>
          <a:bodyPr/>
          <a:lstStyle/>
          <a:p>
            <a:pPr algn="ctr"/>
            <a:r>
              <a:rPr lang="ru-RU" altLang="ru-RU" sz="2200" dirty="0" smtClean="0">
                <a:solidFill>
                  <a:srgbClr val="CC0000"/>
                </a:solidFill>
              </a:rPr>
              <a:t>Макет дистанционного лазерного взрывателя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325880" y="5745480"/>
            <a:ext cx="681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Подрыв снаряда 30 мм на оптимальном удалении</a:t>
            </a:r>
            <a:endParaRPr lang="ru-RU" dirty="0" smtClean="0"/>
          </a:p>
        </p:txBody>
      </p:sp>
      <p:pic>
        <p:nvPicPr>
          <p:cNvPr id="6146" name="Рисунок 1" descr="J:\Disk-1\Часть-3\Том-9\9_Рисунки_по_главам\9_Рисунки_Гл_6\9_Рисунки_Гл_6-2-6\Рис_6-2-6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2220" y="1127760"/>
            <a:ext cx="50355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682625"/>
          </a:xfrm>
        </p:spPr>
        <p:txBody>
          <a:bodyPr/>
          <a:lstStyle/>
          <a:p>
            <a:pPr algn="ctr"/>
            <a:r>
              <a:rPr lang="ru-RU" altLang="ru-RU" sz="2200" dirty="0" smtClean="0">
                <a:solidFill>
                  <a:srgbClr val="CC0000"/>
                </a:solidFill>
              </a:rPr>
              <a:t>Макет дистанционного лазерного взрывателя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325880" y="5745480"/>
            <a:ext cx="681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Модуль лазерного излучателя</a:t>
            </a:r>
            <a:endParaRPr lang="ru-RU" dirty="0" smtClean="0"/>
          </a:p>
        </p:txBody>
      </p:sp>
      <p:pic>
        <p:nvPicPr>
          <p:cNvPr id="1026" name="Рисунок 2" descr="J:\Disk-1\Часть-3\Том-9\9_От_Медведева\Журналы\Журнал_Армейский_сборник\Армейский_сборник_08.01.2025\Рисунки_08.01.2025\Рис_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592580"/>
            <a:ext cx="7400796" cy="3710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682625"/>
          </a:xfrm>
        </p:spPr>
        <p:txBody>
          <a:bodyPr/>
          <a:lstStyle/>
          <a:p>
            <a:pPr algn="ctr"/>
            <a:r>
              <a:rPr lang="ru-RU" altLang="ru-RU" sz="2200" dirty="0" smtClean="0">
                <a:solidFill>
                  <a:srgbClr val="CC0000"/>
                </a:solidFill>
              </a:rPr>
              <a:t>Макет дистанционного лазерного взрывателя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325880" y="5745480"/>
            <a:ext cx="681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Модуль лазерного приемника</a:t>
            </a:r>
            <a:endParaRPr lang="ru-RU" dirty="0" smtClean="0"/>
          </a:p>
        </p:txBody>
      </p:sp>
      <p:pic>
        <p:nvPicPr>
          <p:cNvPr id="2050" name="Рисунок 1" descr="J:\Disk-1\Часть-3\Том-9\9_Рисунки_по_главам\9_Рисунки_Гл_6\9_Рисунки_Гл_6-2-6\Рис_6-2-6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1234440"/>
            <a:ext cx="5935663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80060" y="648653"/>
            <a:ext cx="8229600" cy="682625"/>
          </a:xfrm>
        </p:spPr>
        <p:txBody>
          <a:bodyPr/>
          <a:lstStyle/>
          <a:p>
            <a:pPr algn="ctr"/>
            <a:r>
              <a:rPr lang="ru-RU" altLang="ru-RU" sz="2200" dirty="0" smtClean="0">
                <a:solidFill>
                  <a:srgbClr val="CC0000"/>
                </a:solidFill>
              </a:rPr>
              <a:t>Специальные артиллеристские снаряды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altLang="ru-RU" sz="2200" dirty="0" smtClean="0">
              <a:solidFill>
                <a:srgbClr val="CC0000"/>
              </a:solidFill>
            </a:endParaRP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325880" y="5745480"/>
            <a:ext cx="681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«Тунгуска» отражает воздушную атаку.</a:t>
            </a:r>
            <a:endParaRPr lang="ru-RU" dirty="0" smtClean="0"/>
          </a:p>
          <a:p>
            <a:pPr algn="ctr"/>
            <a:endParaRPr lang="ru-RU" dirty="0" smtClean="0"/>
          </a:p>
        </p:txBody>
      </p:sp>
      <p:pic>
        <p:nvPicPr>
          <p:cNvPr id="3074" name="Рисунок 1" descr="C:\Documents and Settings\АЛЕКСАНДР\Рабочий стол\Рис_6-2-5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7360" y="1310640"/>
            <a:ext cx="5783263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80060" y="648653"/>
            <a:ext cx="8229600" cy="682625"/>
          </a:xfrm>
        </p:spPr>
        <p:txBody>
          <a:bodyPr/>
          <a:lstStyle/>
          <a:p>
            <a:pPr algn="ctr"/>
            <a:r>
              <a:rPr lang="ru-RU" altLang="ru-RU" sz="2200" dirty="0" smtClean="0">
                <a:solidFill>
                  <a:srgbClr val="CC0000"/>
                </a:solidFill>
              </a:rPr>
              <a:t>Специальные артиллеристские снаряды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altLang="ru-RU" sz="2200" dirty="0" smtClean="0">
              <a:solidFill>
                <a:srgbClr val="CC0000"/>
              </a:solidFill>
            </a:endParaRP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325880" y="5745480"/>
            <a:ext cx="681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Беспилотная пушка фирмы </a:t>
            </a:r>
            <a:r>
              <a:rPr lang="en-US" dirty="0" smtClean="0"/>
              <a:t>Northrop </a:t>
            </a:r>
            <a:r>
              <a:rPr lang="en-US" dirty="0" smtClean="0"/>
              <a:t>Grumman</a:t>
            </a:r>
            <a:r>
              <a:rPr lang="ru-RU" dirty="0" smtClean="0"/>
              <a:t>, США</a:t>
            </a:r>
            <a:r>
              <a:rPr lang="ru-RU" b="1" dirty="0" smtClean="0"/>
              <a:t> </a:t>
            </a:r>
            <a:endParaRPr lang="ru-RU" dirty="0" smtClean="0"/>
          </a:p>
          <a:p>
            <a:pPr algn="ctr"/>
            <a:endParaRPr lang="ru-RU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48750" t="36667" r="6562" b="26111"/>
          <a:stretch>
            <a:fillRect/>
          </a:stretch>
        </p:blipFill>
        <p:spPr bwMode="auto">
          <a:xfrm>
            <a:off x="481965" y="1531620"/>
            <a:ext cx="81724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4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9A44BF96-19EF-4006-9366-8AE589A46257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>
            <a:off x="1637771" y="2536825"/>
            <a:ext cx="6157912" cy="15113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ts val="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500" b="1" dirty="0">
                <a:solidFill>
                  <a:srgbClr val="0033CC"/>
                </a:solidFill>
                <a:latin typeface="Times New Roman" pitchFamily="18" charset="0"/>
              </a:rPr>
              <a:t>Благодарю </a:t>
            </a:r>
            <a:br>
              <a:rPr lang="ru-RU" altLang="ru-RU" sz="5500" b="1" dirty="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ru-RU" altLang="ru-RU" sz="5500" b="1" dirty="0">
                <a:solidFill>
                  <a:srgbClr val="0033CC"/>
                </a:solidFill>
                <a:latin typeface="Times New Roman" pitchFamily="18" charset="0"/>
              </a:rPr>
              <a:t>за внимание!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768667"/>
          </a:xfrm>
        </p:spPr>
        <p:txBody>
          <a:bodyPr/>
          <a:lstStyle/>
          <a:p>
            <a:pPr algn="ctr"/>
            <a:r>
              <a:rPr lang="ru-RU" altLang="ru-RU" sz="2200" dirty="0" smtClean="0">
                <a:solidFill>
                  <a:srgbClr val="CC0000"/>
                </a:solidFill>
              </a:rPr>
              <a:t>Методы и средства борьбы с БПЛА специальными артиллеристскими снарядами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120140" y="6051649"/>
            <a:ext cx="688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Снаряды </a:t>
            </a:r>
            <a:r>
              <a:rPr lang="ru-RU" b="1" dirty="0" smtClean="0"/>
              <a:t>30 мм</a:t>
            </a:r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5601" t="8008" r="16943" b="12695"/>
          <a:stretch>
            <a:fillRect/>
          </a:stretch>
        </p:blipFill>
        <p:spPr bwMode="auto">
          <a:xfrm>
            <a:off x="965200" y="1270000"/>
            <a:ext cx="7067957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768667"/>
          </a:xfrm>
        </p:spPr>
        <p:txBody>
          <a:bodyPr/>
          <a:lstStyle/>
          <a:p>
            <a:pPr algn="ctr"/>
            <a:r>
              <a:rPr lang="ru-RU" altLang="ru-RU" sz="2200" dirty="0" smtClean="0">
                <a:solidFill>
                  <a:srgbClr val="CC0000"/>
                </a:solidFill>
              </a:rPr>
              <a:t>Методы и средства борьбы с БПЛА специальными артиллеристскими снарядами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120140" y="6051649"/>
            <a:ext cx="688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Автоматическая пушка </a:t>
            </a:r>
            <a:r>
              <a:rPr lang="ru-RU" b="1" dirty="0" smtClean="0"/>
              <a:t>30 мм, </a:t>
            </a:r>
            <a:r>
              <a:rPr lang="en-US" b="1" dirty="0" smtClean="0"/>
              <a:t>M230LF</a:t>
            </a:r>
            <a:r>
              <a:rPr lang="en-US" b="1" dirty="0" smtClean="0"/>
              <a:t>, </a:t>
            </a:r>
            <a:r>
              <a:rPr lang="ru-RU" b="1" dirty="0" smtClean="0"/>
              <a:t>США</a:t>
            </a:r>
            <a:endParaRPr lang="ru-RU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1667" t="8148" r="22812" b="13333"/>
          <a:stretch>
            <a:fillRect/>
          </a:stretch>
        </p:blipFill>
        <p:spPr bwMode="auto">
          <a:xfrm>
            <a:off x="1524000" y="1219200"/>
            <a:ext cx="6076950" cy="4834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768667"/>
          </a:xfrm>
        </p:spPr>
        <p:txBody>
          <a:bodyPr/>
          <a:lstStyle/>
          <a:p>
            <a:pPr algn="ctr"/>
            <a:r>
              <a:rPr lang="ru-RU" altLang="ru-RU" sz="2200" dirty="0" smtClean="0">
                <a:solidFill>
                  <a:srgbClr val="CC0000"/>
                </a:solidFill>
              </a:rPr>
              <a:t>Методы и средства борьбы с БПЛА специальными артиллеристскими снарядами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120140" y="6051649"/>
            <a:ext cx="688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Неконтактное поражение </a:t>
            </a:r>
            <a:r>
              <a:rPr lang="ru-RU" b="1" dirty="0" err="1" smtClean="0"/>
              <a:t>квадрокоптера</a:t>
            </a:r>
            <a:r>
              <a:rPr lang="ru-RU" b="1" dirty="0" smtClean="0"/>
              <a:t> 30 мм снарядом</a:t>
            </a:r>
            <a:endParaRPr lang="ru-RU" dirty="0" smtClean="0"/>
          </a:p>
        </p:txBody>
      </p:sp>
      <p:pic>
        <p:nvPicPr>
          <p:cNvPr id="2" name="Рисунок 1" descr="J:\Disk-1\Часть-3\Том-9\9_От_Медведева\Журналы\Журнал_Армейский_сборник\Армейский_сборник_08.01.2025\Рисунки_08.01.2025\Рис_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2540" y="1335448"/>
            <a:ext cx="6629400" cy="470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768667"/>
          </a:xfrm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rgbClr val="CC0000"/>
                </a:solidFill>
              </a:rPr>
              <a:t>С</a:t>
            </a:r>
            <a:r>
              <a:rPr lang="ru-RU" altLang="ru-RU" sz="2200" dirty="0" smtClean="0">
                <a:solidFill>
                  <a:srgbClr val="CC0000"/>
                </a:solidFill>
              </a:rPr>
              <a:t>истема  управления огнем (СУО)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964180" y="6051649"/>
            <a:ext cx="3223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Прицел с КДУ ВПС</a:t>
            </a:r>
            <a:r>
              <a:rPr lang="ru-RU" altLang="ru-RU" dirty="0" smtClean="0"/>
              <a:t>, РОМЗ</a:t>
            </a:r>
            <a:endParaRPr lang="ru-RU" dirty="0" smtClean="0"/>
          </a:p>
        </p:txBody>
      </p:sp>
      <p:pic>
        <p:nvPicPr>
          <p:cNvPr id="1026" name="Рисунок 4" descr="КДУ для НФ5 сер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4302" y="1043941"/>
            <a:ext cx="3450298" cy="4884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682625"/>
          </a:xfrm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rgbClr val="CC0000"/>
                </a:solidFill>
              </a:rPr>
              <a:t>С</a:t>
            </a:r>
            <a:r>
              <a:rPr lang="ru-RU" altLang="ru-RU" sz="2200" dirty="0" smtClean="0">
                <a:solidFill>
                  <a:srgbClr val="CC0000"/>
                </a:solidFill>
              </a:rPr>
              <a:t>истема  управления огнем (СУО)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514533" y="324231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592580" y="1593949"/>
            <a:ext cx="5951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Функционирование КДУ ВПС в режиме «Точка»</a:t>
            </a:r>
            <a:endParaRPr lang="ru-RU" dirty="0" smtClean="0"/>
          </a:p>
        </p:txBody>
      </p:sp>
      <p:pic>
        <p:nvPicPr>
          <p:cNvPr id="2050" name="Рисунок 0" descr="бтр над  солдатиком пыщ пыщ в центр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2580" y="1882140"/>
            <a:ext cx="5961063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607820" y="3841849"/>
            <a:ext cx="5951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Функционирование КДУ ВПС в режиме «Дорожка»</a:t>
            </a:r>
            <a:endParaRPr lang="ru-RU" dirty="0" smtClean="0"/>
          </a:p>
        </p:txBody>
      </p:sp>
      <p:pic>
        <p:nvPicPr>
          <p:cNvPr id="2051" name="Рисунок 3" descr="бтр над  в поле с солдатиком пыщ пыщ по небу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3060" y="4282440"/>
            <a:ext cx="593566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682625"/>
          </a:xfrm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rgbClr val="CC0000"/>
                </a:solidFill>
              </a:rPr>
              <a:t>С</a:t>
            </a:r>
            <a:r>
              <a:rPr lang="ru-RU" altLang="ru-RU" sz="2200" dirty="0" smtClean="0">
                <a:solidFill>
                  <a:srgbClr val="CC0000"/>
                </a:solidFill>
              </a:rPr>
              <a:t>пециальные артиллеристские снаряды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933700" y="5242560"/>
            <a:ext cx="3223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Радиовзрыватель</a:t>
            </a:r>
            <a:r>
              <a:rPr lang="ru-RU" b="1" dirty="0" smtClean="0"/>
              <a:t> </a:t>
            </a:r>
            <a:r>
              <a:rPr lang="en-US" b="1" dirty="0" smtClean="0"/>
              <a:t>Mark</a:t>
            </a:r>
            <a:r>
              <a:rPr lang="ru-RU" b="1" dirty="0" smtClean="0"/>
              <a:t> 32 </a:t>
            </a:r>
            <a:r>
              <a:rPr lang="en-US" b="1" dirty="0" smtClean="0"/>
              <a:t>VT proximity </a:t>
            </a:r>
            <a:r>
              <a:rPr lang="en-US" b="1" dirty="0" err="1" smtClean="0"/>
              <a:t>fuze</a:t>
            </a:r>
            <a:r>
              <a:rPr lang="ru-RU" altLang="ru-RU" dirty="0" smtClean="0"/>
              <a:t>, США</a:t>
            </a:r>
            <a:endParaRPr lang="ru-RU" dirty="0" smtClean="0"/>
          </a:p>
        </p:txBody>
      </p:sp>
      <p:pic>
        <p:nvPicPr>
          <p:cNvPr id="65537" name="Рисунок 5" descr="J:\Disk-1\Часть-3\Том-9\9_Рисунки_по_главам\9_Рисунки_Гл_6\9_Рисунки_Гл_6-2-1\Рис_6-2-1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" y="2118360"/>
            <a:ext cx="7765866" cy="2415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682625"/>
          </a:xfrm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rgbClr val="CC0000"/>
                </a:solidFill>
              </a:rPr>
              <a:t>С</a:t>
            </a:r>
            <a:r>
              <a:rPr lang="ru-RU" altLang="ru-RU" sz="2200" dirty="0" smtClean="0">
                <a:solidFill>
                  <a:srgbClr val="CC0000"/>
                </a:solidFill>
              </a:rPr>
              <a:t>пециальные артиллеристские снаряды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956560" y="5852160"/>
            <a:ext cx="3223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Стержневые радиолампы Авдеева</a:t>
            </a:r>
            <a:r>
              <a:rPr lang="ru-RU" altLang="ru-RU" dirty="0" smtClean="0"/>
              <a:t>, СССР</a:t>
            </a:r>
            <a:endParaRPr lang="ru-RU" dirty="0" smtClean="0"/>
          </a:p>
        </p:txBody>
      </p:sp>
      <p:pic>
        <p:nvPicPr>
          <p:cNvPr id="83970" name="Рисунок 3" descr="C:\Documents and Settings\АЛЕКСАНДР\Рабочий стол\6-2-5_в_конце_текс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7760" y="1112520"/>
            <a:ext cx="6896100" cy="464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428BE50-63DB-4FDC-9572-15F81B368F75}" type="slidenum">
              <a:rPr lang="ru-RU" altLang="ru-RU" sz="1200">
                <a:latin typeface="Arial Black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ru-RU" altLang="ru-RU" sz="1200">
              <a:latin typeface="Arial Black" pitchFamily="34" charset="0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2913"/>
            <a:ext cx="8229600" cy="682625"/>
          </a:xfrm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rgbClr val="CC0000"/>
                </a:solidFill>
              </a:rPr>
              <a:t>С</a:t>
            </a:r>
            <a:r>
              <a:rPr lang="ru-RU" altLang="ru-RU" sz="2200" dirty="0" smtClean="0">
                <a:solidFill>
                  <a:srgbClr val="CC0000"/>
                </a:solidFill>
              </a:rPr>
              <a:t>пециальные артиллеристские снаряды</a:t>
            </a:r>
          </a:p>
        </p:txBody>
      </p:sp>
      <p:sp>
        <p:nvSpPr>
          <p:cNvPr id="16388" name="Rectangle 16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9" name="Rectangle 17"/>
          <p:cNvSpPr>
            <a:spLocks noChangeArrowheads="1"/>
          </p:cNvSpPr>
          <p:nvPr/>
        </p:nvSpPr>
        <p:spPr bwMode="auto">
          <a:xfrm>
            <a:off x="4430713" y="276225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cs typeface="Times New Roman" pitchFamily="18" charset="0"/>
              </a:rPr>
              <a:t>  </a:t>
            </a:r>
            <a:endParaRPr lang="ru-RU" altLang="ru-RU" sz="1800"/>
          </a:p>
        </p:txBody>
      </p:sp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3794" name="AutoShape 2" descr="https://resim.zayifakim.com/2021/01/termal-kamera-calisma-bandi-ozellikler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546860" y="5844540"/>
            <a:ext cx="5974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Принципиальная электрическая схема </a:t>
            </a:r>
            <a:r>
              <a:rPr lang="ru-RU" b="1" dirty="0" err="1" smtClean="0"/>
              <a:t>радиовзрывателя</a:t>
            </a:r>
            <a:r>
              <a:rPr lang="ru-RU" b="1" dirty="0" smtClean="0"/>
              <a:t> АР-27</a:t>
            </a:r>
            <a:r>
              <a:rPr lang="ru-RU" altLang="ru-RU" dirty="0" smtClean="0"/>
              <a:t>, СССР</a:t>
            </a:r>
            <a:endParaRPr lang="ru-RU" dirty="0" smtClean="0"/>
          </a:p>
        </p:txBody>
      </p:sp>
      <p:pic>
        <p:nvPicPr>
          <p:cNvPr id="84994" name="Рисунок 2" descr="C:\Documents and Settings\АЛЕКСАНДР\Рабочий стол\Рис_6-2-3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6320" y="1219200"/>
            <a:ext cx="7109460" cy="439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33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5819</TotalTime>
  <Words>295</Words>
  <Application>Microsoft Office PowerPoint</Application>
  <PresentationFormat>Экран (4:3)</PresentationFormat>
  <Paragraphs>88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Пиксел</vt:lpstr>
      <vt:lpstr>  Методы и средства борьбы с БПЛА специальными артиллеристскими снарядами  </vt:lpstr>
      <vt:lpstr>Методы и средства борьбы с БПЛА специальными артиллеристскими снарядами</vt:lpstr>
      <vt:lpstr>Методы и средства борьбы с БПЛА специальными артиллеристскими снарядами</vt:lpstr>
      <vt:lpstr>Методы и средства борьбы с БПЛА специальными артиллеристскими снарядами</vt:lpstr>
      <vt:lpstr>Система  управления огнем (СУО)</vt:lpstr>
      <vt:lpstr>Система  управления огнем (СУО)</vt:lpstr>
      <vt:lpstr>Специальные артиллеристские снаряды</vt:lpstr>
      <vt:lpstr>Специальные артиллеристские снаряды</vt:lpstr>
      <vt:lpstr>Специальные артиллеристские снаряды</vt:lpstr>
      <vt:lpstr>Специальные артиллеристские снаряды</vt:lpstr>
      <vt:lpstr>Специальные артиллеристские снаряды</vt:lpstr>
      <vt:lpstr>Специальные артиллеристские снаряды</vt:lpstr>
      <vt:lpstr>Макет дистанционного лазерного взрывателя</vt:lpstr>
      <vt:lpstr>Макет дистанционного лазерного взрывателя</vt:lpstr>
      <vt:lpstr>Макет дистанционного лазерного взрывателя</vt:lpstr>
      <vt:lpstr>Специальные артиллеристские снаряды </vt:lpstr>
      <vt:lpstr>Специальные артиллеристские снаряды </vt:lpstr>
      <vt:lpstr>Слайд 18</vt:lpstr>
    </vt:vector>
  </TitlesOfParts>
  <Company>РГАТУ имени П.А. Соловьева, кафедра РТС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доклада</dc:title>
  <dc:subject>Наименование проекта</dc:subject>
  <dc:creator>Сергей Кругликов</dc:creator>
  <cp:keywords>Отчетность по учебной практике</cp:keywords>
  <cp:lastModifiedBy>sergejkruglikov1010@gmail.com</cp:lastModifiedBy>
  <cp:revision>634</cp:revision>
  <dcterms:created xsi:type="dcterms:W3CDTF">2006-11-19T21:29:00Z</dcterms:created>
  <dcterms:modified xsi:type="dcterms:W3CDTF">2025-04-17T04:13:17Z</dcterms:modified>
</cp:coreProperties>
</file>