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61" r:id="rId2"/>
    <p:sldId id="469" r:id="rId3"/>
    <p:sldId id="473" r:id="rId4"/>
    <p:sldId id="455" r:id="rId5"/>
    <p:sldId id="471" r:id="rId6"/>
    <p:sldId id="458" r:id="rId7"/>
    <p:sldId id="476" r:id="rId8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2432" userDrawn="1">
          <p15:clr>
            <a:srgbClr val="A4A3A4"/>
          </p15:clr>
        </p15:guide>
        <p15:guide id="4" pos="256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TRA" initials="A" lastIdx="2" clrIdx="0">
    <p:extLst>
      <p:ext uri="{19B8F6BF-5375-455C-9EA6-DF929625EA0E}">
        <p15:presenceInfo xmlns:p15="http://schemas.microsoft.com/office/powerpoint/2012/main" userId="ASTRA" providerId="None"/>
      </p:ext>
    </p:extLst>
  </p:cmAuthor>
  <p:cmAuthor id="2" name="Иван" initials="И" lastIdx="8" clrIdx="1">
    <p:extLst>
      <p:ext uri="{19B8F6BF-5375-455C-9EA6-DF929625EA0E}">
        <p15:presenceInfo xmlns:p15="http://schemas.microsoft.com/office/powerpoint/2012/main" userId="Иван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AF9D9"/>
    <a:srgbClr val="F8E4E4"/>
    <a:srgbClr val="FFF39D"/>
    <a:srgbClr val="FCEBE8"/>
    <a:srgbClr val="BBE7AF"/>
    <a:srgbClr val="FF3300"/>
    <a:srgbClr val="F3E2DD"/>
    <a:srgbClr val="F7663F"/>
    <a:srgbClr val="D7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6412" autoAdjust="0"/>
  </p:normalViewPr>
  <p:slideViewPr>
    <p:cSldViewPr>
      <p:cViewPr varScale="1">
        <p:scale>
          <a:sx n="86" d="100"/>
          <a:sy n="86" d="100"/>
        </p:scale>
        <p:origin x="84" y="618"/>
      </p:cViewPr>
      <p:guideLst>
        <p:guide orient="horz" pos="2160"/>
        <p:guide pos="2880"/>
        <p:guide orient="horz" pos="2432"/>
        <p:guide pos="25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e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6" y="3"/>
            <a:ext cx="2919516" cy="492920"/>
          </a:xfrm>
          <a:prstGeom prst="rect">
            <a:avLst/>
          </a:prstGeom>
        </p:spPr>
        <p:txBody>
          <a:bodyPr vert="horz" lIns="91020" tIns="45511" rIns="91020" bIns="45511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670" y="3"/>
            <a:ext cx="2919516" cy="492920"/>
          </a:xfrm>
          <a:prstGeom prst="rect">
            <a:avLst/>
          </a:prstGeom>
        </p:spPr>
        <p:txBody>
          <a:bodyPr vert="horz" lIns="91020" tIns="45511" rIns="91020" bIns="45511" rtlCol="0"/>
          <a:lstStyle>
            <a:lvl1pPr algn="r">
              <a:defRPr sz="1300"/>
            </a:lvl1pPr>
          </a:lstStyle>
          <a:p>
            <a:fld id="{3F57A65C-BBE0-47AA-8FBC-21C341EB2A30}" type="datetimeFigureOut">
              <a:rPr lang="ru-RU" smtClean="0"/>
              <a:pPr/>
              <a:t>16.04.2025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6" y="9371809"/>
            <a:ext cx="2919516" cy="492919"/>
          </a:xfrm>
          <a:prstGeom prst="rect">
            <a:avLst/>
          </a:prstGeom>
        </p:spPr>
        <p:txBody>
          <a:bodyPr vert="horz" lIns="91020" tIns="45511" rIns="91020" bIns="45511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670" y="9371809"/>
            <a:ext cx="2919516" cy="492919"/>
          </a:xfrm>
          <a:prstGeom prst="rect">
            <a:avLst/>
          </a:prstGeom>
        </p:spPr>
        <p:txBody>
          <a:bodyPr vert="horz" lIns="91020" tIns="45511" rIns="91020" bIns="45511" rtlCol="0" anchor="b"/>
          <a:lstStyle>
            <a:lvl1pPr algn="r">
              <a:defRPr sz="1300"/>
            </a:lvl1pPr>
          </a:lstStyle>
          <a:p>
            <a:fld id="{5631BCCE-4411-4E45-A66E-E57C799287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15810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7" y="5"/>
            <a:ext cx="2918830" cy="493315"/>
          </a:xfrm>
          <a:prstGeom prst="rect">
            <a:avLst/>
          </a:prstGeom>
        </p:spPr>
        <p:txBody>
          <a:bodyPr vert="horz" lIns="90566" tIns="45283" rIns="90566" bIns="45283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80" y="5"/>
            <a:ext cx="2918830" cy="493315"/>
          </a:xfrm>
          <a:prstGeom prst="rect">
            <a:avLst/>
          </a:prstGeom>
        </p:spPr>
        <p:txBody>
          <a:bodyPr vert="horz" lIns="90566" tIns="45283" rIns="90566" bIns="45283" rtlCol="0"/>
          <a:lstStyle>
            <a:lvl1pPr algn="r">
              <a:defRPr sz="1300"/>
            </a:lvl1pPr>
          </a:lstStyle>
          <a:p>
            <a:fld id="{26593AF8-A7A3-4C53-B8AA-3D29C3D463B8}" type="datetimeFigureOut">
              <a:rPr lang="ru-RU" smtClean="0"/>
              <a:pPr/>
              <a:t>16.04.2025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2950"/>
            <a:ext cx="4929187" cy="3697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66" tIns="45283" rIns="90566" bIns="4528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501"/>
            <a:ext cx="5388610" cy="4439839"/>
          </a:xfrm>
          <a:prstGeom prst="rect">
            <a:avLst/>
          </a:prstGeom>
        </p:spPr>
        <p:txBody>
          <a:bodyPr vert="horz" lIns="90566" tIns="45283" rIns="90566" bIns="4528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7" y="9371287"/>
            <a:ext cx="2918830" cy="493315"/>
          </a:xfrm>
          <a:prstGeom prst="rect">
            <a:avLst/>
          </a:prstGeom>
        </p:spPr>
        <p:txBody>
          <a:bodyPr vert="horz" lIns="90566" tIns="45283" rIns="90566" bIns="45283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80" y="9371287"/>
            <a:ext cx="2918830" cy="493315"/>
          </a:xfrm>
          <a:prstGeom prst="rect">
            <a:avLst/>
          </a:prstGeom>
        </p:spPr>
        <p:txBody>
          <a:bodyPr vert="horz" lIns="90566" tIns="45283" rIns="90566" bIns="45283" rtlCol="0" anchor="b"/>
          <a:lstStyle>
            <a:lvl1pPr algn="r">
              <a:defRPr sz="1300"/>
            </a:lvl1pPr>
          </a:lstStyle>
          <a:p>
            <a:fld id="{1ED7524E-D8AC-4506-AD6D-731DC1F14B1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8280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D7524E-D8AC-4506-AD6D-731DC1F14B1F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845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D7524E-D8AC-4506-AD6D-731DC1F14B1F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9479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D7524E-D8AC-4506-AD6D-731DC1F14B1F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0823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D7524E-D8AC-4506-AD6D-731DC1F14B1F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7685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C549D-993C-47F6-A961-7D3AD9BD8797}" type="datetimeFigureOut">
              <a:rPr lang="ru-RU"/>
              <a:pPr>
                <a:defRPr/>
              </a:pPr>
              <a:t>16.04.2025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7028F-B246-4CD5-9A5E-86041BE5BF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9556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73F9E-4B96-4E19-8A99-74BB9BE8C148}" type="datetimeFigureOut">
              <a:rPr lang="ru-RU"/>
              <a:pPr>
                <a:defRPr/>
              </a:pPr>
              <a:t>16.04.2025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148C6-4194-435A-BABE-0E62613552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146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7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7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2DED8-35F6-44F5-B8F4-236ECB11BC7F}" type="datetimeFigureOut">
              <a:rPr lang="ru-RU"/>
              <a:pPr>
                <a:defRPr/>
              </a:pPr>
              <a:t>16.04.2025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85FDF-5D75-4DFE-BCF1-E1E97B212C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0585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398AF-DE8F-46B1-9D02-65CE3210466B}" type="datetimeFigureOut">
              <a:rPr lang="ru-RU"/>
              <a:pPr>
                <a:defRPr/>
              </a:pPr>
              <a:t>16.04.2025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5BD3B-8ED7-4D11-AE6B-15491E40DA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9417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074A0-2142-41D4-914B-B57629DAC4A7}" type="datetimeFigureOut">
              <a:rPr lang="ru-RU"/>
              <a:pPr>
                <a:defRPr/>
              </a:pPr>
              <a:t>16.04.2025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3D1A8-0F1D-4EEC-AC7F-B1E62B335B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415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9D864-3253-4522-85A5-79AF0F5BD1C1}" type="datetimeFigureOut">
              <a:rPr lang="ru-RU"/>
              <a:pPr>
                <a:defRPr/>
              </a:pPr>
              <a:t>16.04.2025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46FEC-DC58-4AF8-92AD-87764052418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361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9F20A-AABC-4A1E-8002-95AD66FEFA41}" type="datetimeFigureOut">
              <a:rPr lang="ru-RU"/>
              <a:pPr>
                <a:defRPr/>
              </a:pPr>
              <a:t>16.04.2025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497B3-9411-4AE2-B9A9-BE1267C561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0830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FA1F9-D51B-44B4-ADD1-072C2CD899F5}" type="datetimeFigureOut">
              <a:rPr lang="ru-RU"/>
              <a:pPr>
                <a:defRPr/>
              </a:pPr>
              <a:t>16.04.2025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DAAA4-6B98-4B0C-A98D-26F80D78E7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8329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4D8D0-58B6-429D-8AF0-1560680888BA}" type="datetimeFigureOut">
              <a:rPr lang="ru-RU"/>
              <a:pPr>
                <a:defRPr/>
              </a:pPr>
              <a:t>16.04.2025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7074C-5DE3-48D8-A123-897B42E24A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2424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9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92CF8-EEE6-446B-92D3-73515C80B294}" type="datetimeFigureOut">
              <a:rPr lang="ru-RU"/>
              <a:pPr>
                <a:defRPr/>
              </a:pPr>
              <a:t>16.04.2025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094C5-C528-455D-B792-E6AECD01CA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6673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406C2-D87E-4C2F-A68F-993B3135AA91}" type="datetimeFigureOut">
              <a:rPr lang="ru-RU"/>
              <a:pPr>
                <a:defRPr/>
              </a:pPr>
              <a:t>16.04.2025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885C9-8EA3-40D0-9ED3-A38D244689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6431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C20C41-C144-4945-890A-7C5E3E36BB62}" type="datetimeFigureOut">
              <a:rPr lang="ru-RU"/>
              <a:pPr>
                <a:defRPr/>
              </a:pPr>
              <a:t>16.04.2025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623BE5-C204-4DFD-BA08-8B7EE53A73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7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3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0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image" Target="../media/image6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8.emf"/><Relationship Id="rId2" Type="http://schemas.openxmlformats.org/officeDocument/2006/relationships/slideLayout" Target="../slideLayouts/slideLayout2.xml"/><Relationship Id="rId16" Type="http://schemas.openxmlformats.org/officeDocument/2006/relationships/package" Target="../embeddings/_________Microsoft_Visio1.vsdx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emf"/><Relationship Id="rId11" Type="http://schemas.openxmlformats.org/officeDocument/2006/relationships/image" Target="../media/image12.emf"/><Relationship Id="rId5" Type="http://schemas.openxmlformats.org/officeDocument/2006/relationships/image" Target="../media/image10.emf"/><Relationship Id="rId15" Type="http://schemas.openxmlformats.org/officeDocument/2006/relationships/image" Target="../media/image7.wmf"/><Relationship Id="rId10" Type="http://schemas.openxmlformats.org/officeDocument/2006/relationships/image" Target="../media/image5.wmf"/><Relationship Id="rId4" Type="http://schemas.openxmlformats.org/officeDocument/2006/relationships/image" Target="../media/image9.e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png"/><Relationship Id="rId5" Type="http://schemas.openxmlformats.org/officeDocument/2006/relationships/image" Target="../media/image17.emf"/><Relationship Id="rId4" Type="http://schemas.openxmlformats.org/officeDocument/2006/relationships/package" Target="../embeddings/_________Microsoft_Visio2.vsdx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8">
            <a:extLst>
              <a:ext uri="{FF2B5EF4-FFF2-40B4-BE49-F238E27FC236}">
                <a16:creationId xmlns:a16="http://schemas.microsoft.com/office/drawing/2014/main" xmlns="" id="{CADC7C32-242F-4FEB-AC6D-013F870715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37" y="2420941"/>
            <a:ext cx="901212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sz="2400" b="1" dirty="0">
                <a:latin typeface="Arial Narrow" pitchFamily="34" charset="0"/>
              </a:rPr>
              <a:t>СПОСОБ ОБНАРУЖЕНИЯ ИСТОЧНИКА КВАЗИНЕПРЕРЫВНЫХ СИГНАЛОВ С НИЗКОЙ ЭНЕРГЕТИЧЕСКОЙ ДОСТУПНОСТЬЮ СРЕДСТВАМИ ПАССИВНОЙ </a:t>
            </a:r>
            <a:r>
              <a:rPr lang="ru-RU" sz="2400" b="1" dirty="0" smtClean="0">
                <a:latin typeface="Arial Narrow" pitchFamily="34" charset="0"/>
              </a:rPr>
              <a:t>ЛОКАЦИИ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xmlns="" id="{2349C73D-6B87-4AD4-86A5-4E310D79B7C7}"/>
              </a:ext>
            </a:extLst>
          </p:cNvPr>
          <p:cNvSpPr txBox="1">
            <a:spLocks/>
          </p:cNvSpPr>
          <p:nvPr/>
        </p:nvSpPr>
        <p:spPr bwMode="auto">
          <a:xfrm>
            <a:off x="877" y="1268414"/>
            <a:ext cx="914312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latin typeface="Arial Narrow" pitchFamily="34" charset="0"/>
                <a:cs typeface="Arial" panose="020B0604020202020204" pitchFamily="34" charset="0"/>
              </a:rPr>
              <a:t>ТЕМА</a:t>
            </a: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xmlns="" id="{932CB868-1A83-4569-B95A-8231669D9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48" y="115888"/>
            <a:ext cx="90520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dirty="0">
                <a:effectLst>
                  <a:outerShdw blurRad="50800" dist="38100" dir="13500000" algn="br" rotWithShape="0">
                    <a:schemeClr val="bg1">
                      <a:alpha val="70000"/>
                    </a:schemeClr>
                  </a:outerShdw>
                </a:effectLst>
                <a:latin typeface="Arial Narrow" pitchFamily="34" charset="0"/>
                <a:cs typeface="Arial" panose="020B0604020202020204" pitchFamily="34" charset="0"/>
              </a:rPr>
              <a:t>Ярославское высшее военное училище ПВО</a:t>
            </a:r>
            <a:br>
              <a:rPr lang="ru-RU" sz="2000" dirty="0">
                <a:effectLst>
                  <a:outerShdw blurRad="50800" dist="38100" dir="13500000" algn="br" rotWithShape="0">
                    <a:schemeClr val="bg1">
                      <a:alpha val="70000"/>
                    </a:schemeClr>
                  </a:outerShdw>
                </a:effectLst>
                <a:latin typeface="Arial Narrow" pitchFamily="34" charset="0"/>
                <a:cs typeface="Arial" panose="020B0604020202020204" pitchFamily="34" charset="0"/>
              </a:rPr>
            </a:br>
            <a:r>
              <a:rPr lang="ru-RU" sz="2000" dirty="0">
                <a:effectLst>
                  <a:outerShdw blurRad="50800" dist="38100" dir="13500000" algn="br" rotWithShape="0">
                    <a:schemeClr val="bg1">
                      <a:alpha val="70000"/>
                    </a:schemeClr>
                  </a:outerShdw>
                </a:effectLst>
                <a:latin typeface="Arial Narrow" pitchFamily="34" charset="0"/>
                <a:cs typeface="Arial" panose="020B0604020202020204" pitchFamily="34" charset="0"/>
              </a:rPr>
              <a:t>имени Маршала Советского Союза </a:t>
            </a:r>
            <a:r>
              <a:rPr lang="ru-RU" sz="2000" dirty="0" err="1">
                <a:effectLst>
                  <a:outerShdw blurRad="50800" dist="38100" dir="13500000" algn="br" rotWithShape="0">
                    <a:schemeClr val="bg1">
                      <a:alpha val="70000"/>
                    </a:schemeClr>
                  </a:outerShdw>
                </a:effectLst>
                <a:latin typeface="Arial Narrow" pitchFamily="34" charset="0"/>
                <a:cs typeface="Arial" panose="020B0604020202020204" pitchFamily="34" charset="0"/>
              </a:rPr>
              <a:t>Л.А.Говорова</a:t>
            </a:r>
            <a:endParaRPr lang="ru-RU" sz="2000" dirty="0">
              <a:effectLst>
                <a:outerShdw blurRad="50800" dist="38100" dir="13500000" algn="br" rotWithShape="0">
                  <a:schemeClr val="bg1">
                    <a:alpha val="70000"/>
                  </a:schemeClr>
                </a:outerShdw>
              </a:effectLst>
              <a:latin typeface="Arial Narrow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0">
            <a:extLst>
              <a:ext uri="{FF2B5EF4-FFF2-40B4-BE49-F238E27FC236}">
                <a16:creationId xmlns:a16="http://schemas.microsoft.com/office/drawing/2014/main" xmlns="" id="{04D5B241-63D4-4618-BFE5-DA70BBC11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987" y="5589240"/>
            <a:ext cx="895104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000" dirty="0">
                <a:latin typeface="Arial Narrow" pitchFamily="34" charset="0"/>
              </a:rPr>
              <a:t>Докладчик: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000" dirty="0" smtClean="0">
                <a:latin typeface="Arial Narrow" pitchFamily="34" charset="0"/>
              </a:rPr>
              <a:t>Смолин </a:t>
            </a:r>
            <a:r>
              <a:rPr lang="ru-RU" altLang="ru-RU" sz="2000" dirty="0">
                <a:latin typeface="Arial Narrow" pitchFamily="34" charset="0"/>
              </a:rPr>
              <a:t>Роман Владимирович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5448" y="908720"/>
            <a:ext cx="89510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052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11">
            <a:extLst>
              <a:ext uri="{FF2B5EF4-FFF2-40B4-BE49-F238E27FC236}">
                <a16:creationId xmlns:a16="http://schemas.microsoft.com/office/drawing/2014/main" xmlns="" id="{500D399D-2C9C-4707-83A7-FAC73CE2F33B}"/>
              </a:ext>
            </a:extLst>
          </p:cNvPr>
          <p:cNvSpPr/>
          <p:nvPr/>
        </p:nvSpPr>
        <p:spPr>
          <a:xfrm>
            <a:off x="30115" y="0"/>
            <a:ext cx="9083771" cy="433503"/>
          </a:xfrm>
          <a:prstGeom prst="round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7031" indent="-627031" algn="ctr">
              <a:defRPr/>
            </a:pPr>
            <a:r>
              <a:rPr lang="ru-RU" sz="1500" b="1" dirty="0">
                <a:solidFill>
                  <a:prstClr val="black"/>
                </a:solidFill>
                <a:latin typeface="Arial Narrow" pitchFamily="34" charset="0"/>
                <a:cs typeface="Arial" panose="020B0604020202020204" pitchFamily="34" charset="0"/>
              </a:rPr>
              <a:t>АКТУАЛЬНОСТЬ ИССЛЕДОВАНИЙ</a:t>
            </a:r>
            <a:endParaRPr lang="ru-RU" sz="1500" kern="0" dirty="0">
              <a:solidFill>
                <a:srgbClr val="000000"/>
              </a:solidFill>
              <a:latin typeface="Arial Narrow" pitchFamily="34" charset="0"/>
              <a:cs typeface="Arial" panose="020B0604020202020204" pitchFamily="34" charset="0"/>
            </a:endParaRPr>
          </a:p>
        </p:txBody>
      </p:sp>
      <p:sp>
        <p:nvSpPr>
          <p:cNvPr id="45" name="Овал 44">
            <a:extLst>
              <a:ext uri="{FF2B5EF4-FFF2-40B4-BE49-F238E27FC236}">
                <a16:creationId xmlns:a16="http://schemas.microsoft.com/office/drawing/2014/main" xmlns="" id="{0A651701-2A72-4623-A480-D7AB7D3195A4}"/>
              </a:ext>
            </a:extLst>
          </p:cNvPr>
          <p:cNvSpPr/>
          <p:nvPr/>
        </p:nvSpPr>
        <p:spPr>
          <a:xfrm>
            <a:off x="8748922" y="42719"/>
            <a:ext cx="349696" cy="348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Narrow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51F3F4E2-18CF-4EB3-A768-03FB0C933FFC}"/>
              </a:ext>
            </a:extLst>
          </p:cNvPr>
          <p:cNvSpPr/>
          <p:nvPr/>
        </p:nvSpPr>
        <p:spPr>
          <a:xfrm>
            <a:off x="5725622" y="6263734"/>
            <a:ext cx="334256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>
                <a:latin typeface="Arial Narrow" pitchFamily="34" charset="0"/>
              </a:rPr>
              <a:t>           </a:t>
            </a:r>
            <a:r>
              <a:rPr lang="ru-RU" sz="1100" i="1" dirty="0">
                <a:latin typeface="Arial Narrow" pitchFamily="34" charset="0"/>
              </a:rPr>
              <a:t> </a:t>
            </a:r>
            <a:endParaRPr lang="ru-RU" sz="1100" dirty="0">
              <a:latin typeface="Arial Narrow" pitchFamily="34" charset="0"/>
            </a:endParaRPr>
          </a:p>
        </p:txBody>
      </p:sp>
      <p:sp>
        <p:nvSpPr>
          <p:cNvPr id="37" name="Стрелка: вниз 36">
            <a:extLst>
              <a:ext uri="{FF2B5EF4-FFF2-40B4-BE49-F238E27FC236}">
                <a16:creationId xmlns:a16="http://schemas.microsoft.com/office/drawing/2014/main" xmlns="" id="{8709A17A-A91A-4DAC-A948-22D42B17F3C4}"/>
              </a:ext>
            </a:extLst>
          </p:cNvPr>
          <p:cNvSpPr/>
          <p:nvPr/>
        </p:nvSpPr>
        <p:spPr>
          <a:xfrm rot="16200000">
            <a:off x="4344361" y="-1665136"/>
            <a:ext cx="454527" cy="4738145"/>
          </a:xfrm>
          <a:prstGeom prst="downArrow">
            <a:avLst>
              <a:gd name="adj1" fmla="val 83301"/>
              <a:gd name="adj2" fmla="val 50000"/>
            </a:avLst>
          </a:prstGeom>
          <a:solidFill>
            <a:schemeClr val="bg2">
              <a:lumMod val="90000"/>
              <a:alpha val="37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lvl="0" algn="ctr" defTabSz="914354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Arial Narrow" pitchFamily="34" charset="0"/>
                <a:cs typeface="Arial" panose="020B0604020202020204" pitchFamily="34" charset="0"/>
              </a:rPr>
              <a:t>Обнаружение </a:t>
            </a:r>
            <a:r>
              <a:rPr lang="ru-RU" sz="1600" b="1" dirty="0">
                <a:solidFill>
                  <a:prstClr val="black"/>
                </a:solidFill>
                <a:latin typeface="Arial Narrow" pitchFamily="34" charset="0"/>
                <a:cs typeface="Arial" panose="020B0604020202020204" pitchFamily="34" charset="0"/>
              </a:rPr>
              <a:t>излучения бортовых РНС</a:t>
            </a:r>
            <a:endParaRPr lang="ru-RU" sz="1600" b="1" dirty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16" name="Стрелка: вниз 115">
            <a:extLst>
              <a:ext uri="{FF2B5EF4-FFF2-40B4-BE49-F238E27FC236}">
                <a16:creationId xmlns:a16="http://schemas.microsoft.com/office/drawing/2014/main" xmlns="" id="{63F2AE05-2023-4538-867B-E8735F56FF9C}"/>
              </a:ext>
            </a:extLst>
          </p:cNvPr>
          <p:cNvSpPr/>
          <p:nvPr/>
        </p:nvSpPr>
        <p:spPr>
          <a:xfrm>
            <a:off x="7596336" y="3165769"/>
            <a:ext cx="792088" cy="261494"/>
          </a:xfrm>
          <a:prstGeom prst="downArrow">
            <a:avLst>
              <a:gd name="adj1" fmla="val 57296"/>
              <a:gd name="adj2" fmla="val 50000"/>
            </a:avLst>
          </a:prstGeom>
          <a:solidFill>
            <a:schemeClr val="bg2">
              <a:lumMod val="90000"/>
              <a:alpha val="37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 defTabSz="914354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3798" y="519237"/>
            <a:ext cx="2039930" cy="2599326"/>
            <a:chOff x="83798" y="2104460"/>
            <a:chExt cx="2039930" cy="2599326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xmlns="" id="{C2C743C1-3272-4FEA-A146-A5C23B1669AC}"/>
                </a:ext>
              </a:extLst>
            </p:cNvPr>
            <p:cNvSpPr/>
            <p:nvPr/>
          </p:nvSpPr>
          <p:spPr>
            <a:xfrm>
              <a:off x="144022" y="2803959"/>
              <a:ext cx="1919483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 algn="ctr" defTabSz="914354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latin typeface="Arial Narrow" pitchFamily="34" charset="0"/>
                  <a:cs typeface="Arial" panose="020B0604020202020204" pitchFamily="34" charset="0"/>
                </a:rPr>
                <a:t>Средства </a:t>
              </a:r>
              <a:r>
                <a:rPr lang="ru-RU" sz="1600" b="1" dirty="0" smtClean="0">
                  <a:latin typeface="Arial Narrow" pitchFamily="34" charset="0"/>
                  <a:cs typeface="Arial" panose="020B0604020202020204" pitchFamily="34" charset="0"/>
                </a:rPr>
                <a:t>пассивной локации в </a:t>
              </a:r>
              <a:r>
                <a:rPr lang="ru-RU" sz="1600" b="1" dirty="0">
                  <a:latin typeface="Arial Narrow" pitchFamily="34" charset="0"/>
                  <a:cs typeface="Arial" panose="020B0604020202020204" pitchFamily="34" charset="0"/>
                </a:rPr>
                <a:t>составе </a:t>
              </a:r>
              <a:r>
                <a:rPr lang="ru-RU" sz="1600" b="1" dirty="0" smtClean="0">
                  <a:solidFill>
                    <a:prstClr val="black"/>
                  </a:solidFill>
                  <a:latin typeface="Arial Narrow" pitchFamily="34" charset="0"/>
                </a:rPr>
                <a:t>разведывательно-информационного комплекса</a:t>
              </a:r>
              <a:endParaRPr lang="ru-RU" sz="1600" b="1" dirty="0">
                <a:latin typeface="Arial Narrow" pitchFamily="34" charset="0"/>
              </a:endParaRPr>
            </a:p>
          </p:txBody>
        </p:sp>
        <p:sp>
          <p:nvSpPr>
            <p:cNvPr id="117" name="Прямоугольник 116">
              <a:extLst>
                <a:ext uri="{FF2B5EF4-FFF2-40B4-BE49-F238E27FC236}">
                  <a16:creationId xmlns:a16="http://schemas.microsoft.com/office/drawing/2014/main" xmlns="" id="{255B1E64-4338-477D-81BF-20F4AE97BA5E}"/>
                </a:ext>
              </a:extLst>
            </p:cNvPr>
            <p:cNvSpPr/>
            <p:nvPr/>
          </p:nvSpPr>
          <p:spPr>
            <a:xfrm>
              <a:off x="83798" y="2104460"/>
              <a:ext cx="2039930" cy="259932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itchFamily="34" charset="0"/>
              </a:endParaRPr>
            </a:p>
          </p:txBody>
        </p:sp>
      </p:grpSp>
      <p:sp>
        <p:nvSpPr>
          <p:cNvPr id="23" name="Стрелка: вниз 115">
            <a:extLst>
              <a:ext uri="{FF2B5EF4-FFF2-40B4-BE49-F238E27FC236}">
                <a16:creationId xmlns:a16="http://schemas.microsoft.com/office/drawing/2014/main" xmlns="" id="{63F2AE05-2023-4538-867B-E8735F56FF9C}"/>
              </a:ext>
            </a:extLst>
          </p:cNvPr>
          <p:cNvSpPr/>
          <p:nvPr/>
        </p:nvSpPr>
        <p:spPr>
          <a:xfrm>
            <a:off x="707719" y="3165769"/>
            <a:ext cx="792088" cy="261494"/>
          </a:xfrm>
          <a:prstGeom prst="downArrow">
            <a:avLst>
              <a:gd name="adj1" fmla="val 57296"/>
              <a:gd name="adj2" fmla="val 50000"/>
            </a:avLst>
          </a:prstGeom>
          <a:solidFill>
            <a:schemeClr val="bg2">
              <a:lumMod val="90000"/>
              <a:alpha val="37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 defTabSz="914354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6991289" y="519237"/>
            <a:ext cx="2045207" cy="2599326"/>
            <a:chOff x="6991289" y="2109512"/>
            <a:chExt cx="2045207" cy="2599326"/>
          </a:xfrm>
        </p:grpSpPr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xmlns="" id="{255B1E64-4338-477D-81BF-20F4AE97BA5E}"/>
                </a:ext>
              </a:extLst>
            </p:cNvPr>
            <p:cNvSpPr/>
            <p:nvPr/>
          </p:nvSpPr>
          <p:spPr>
            <a:xfrm>
              <a:off x="6993927" y="2109512"/>
              <a:ext cx="2039930" cy="259932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 Narrow" pitchFamily="34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991289" y="2816410"/>
              <a:ext cx="2045207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914354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latin typeface="Arial Narrow" pitchFamily="34" charset="0"/>
                  <a:cs typeface="Arial" panose="020B0604020202020204" pitchFamily="34" charset="0"/>
                </a:rPr>
                <a:t>Бортовые </a:t>
              </a:r>
              <a:r>
                <a:rPr lang="ru-RU" sz="1600" b="1" dirty="0" smtClean="0">
                  <a:latin typeface="Arial Narrow" pitchFamily="34" charset="0"/>
                  <a:cs typeface="Arial" panose="020B0604020202020204" pitchFamily="34" charset="0"/>
                </a:rPr>
                <a:t>радионавигационные средства когерентно-импульсного </a:t>
              </a:r>
              <a:r>
                <a:rPr lang="ru-RU" sz="1600" b="1" dirty="0">
                  <a:latin typeface="Arial Narrow" pitchFamily="34" charset="0"/>
                  <a:cs typeface="Arial" panose="020B0604020202020204" pitchFamily="34" charset="0"/>
                </a:rPr>
                <a:t>типа 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78521" y="5877272"/>
            <a:ext cx="8989670" cy="923330"/>
            <a:chOff x="78521" y="5857015"/>
            <a:chExt cx="8989670" cy="974821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78522" y="5857015"/>
              <a:ext cx="8989669" cy="9748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b="1" dirty="0">
                  <a:latin typeface="Arial Narrow" panose="020B0606020202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Цель исследования</a:t>
              </a:r>
              <a:r>
                <a:rPr lang="ru-RU" b="1" dirty="0" smtClean="0">
                  <a:latin typeface="Arial Narrow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:</a:t>
              </a:r>
              <a:r>
                <a:rPr lang="ru-RU" dirty="0" smtClean="0">
                  <a:latin typeface="Arial Narrow" panose="020B0606020202030204" pitchFamily="34" charset="0"/>
                </a:rPr>
                <a:t> </a:t>
              </a:r>
              <a:r>
                <a:rPr lang="ru-RU" dirty="0" smtClean="0">
                  <a:latin typeface="Arial Narrow" pitchFamily="34" charset="0"/>
                  <a:cs typeface="Times New Roman" panose="02020603050405020304" pitchFamily="18" charset="0"/>
                </a:rPr>
                <a:t>повышение </a:t>
              </a:r>
              <a:r>
                <a:rPr lang="ru-RU" dirty="0" smtClean="0">
                  <a:latin typeface="Arial Narrow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дальности действия </a:t>
              </a:r>
              <a:r>
                <a:rPr lang="ru-RU" dirty="0">
                  <a:latin typeface="Arial Narrow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пассивной локации </a:t>
              </a:r>
              <a:r>
                <a:rPr lang="ru-RU" dirty="0" smtClean="0">
                  <a:latin typeface="Arial Narrow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в целях обеспечения требуемого уровня </a:t>
              </a:r>
              <a:r>
                <a:rPr lang="ru-RU" dirty="0">
                  <a:latin typeface="Arial Narrow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безопасности военных и государственных объектов в условиях современных угроз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78521" y="5861099"/>
              <a:ext cx="8989670" cy="970730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 Narrow" panose="020B0606020202030204" pitchFamily="34" charset="0"/>
              </a:endParaRPr>
            </a:p>
          </p:txBody>
        </p:sp>
      </p:grpSp>
      <p:sp>
        <p:nvSpPr>
          <p:cNvPr id="36" name="Стрелка: вниз 36">
            <a:extLst>
              <a:ext uri="{FF2B5EF4-FFF2-40B4-BE49-F238E27FC236}">
                <a16:creationId xmlns:a16="http://schemas.microsoft.com/office/drawing/2014/main" xmlns="" id="{8709A17A-A91A-4DAC-A948-22D42B17F3C4}"/>
              </a:ext>
            </a:extLst>
          </p:cNvPr>
          <p:cNvSpPr/>
          <p:nvPr/>
        </p:nvSpPr>
        <p:spPr>
          <a:xfrm rot="16200000" flipV="1">
            <a:off x="4278243" y="1595210"/>
            <a:ext cx="504055" cy="4747700"/>
          </a:xfrm>
          <a:prstGeom prst="downArrow">
            <a:avLst>
              <a:gd name="adj1" fmla="val 83301"/>
              <a:gd name="adj2" fmla="val 50000"/>
            </a:avLst>
          </a:prstGeom>
          <a:solidFill>
            <a:schemeClr val="bg2">
              <a:lumMod val="90000"/>
              <a:alpha val="37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 defTabSz="914354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Результат обнаружения </a:t>
            </a:r>
            <a:r>
              <a:rPr lang="ru-RU" sz="1600" b="1" dirty="0" smtClean="0">
                <a:solidFill>
                  <a:prstClr val="black"/>
                </a:solidFill>
                <a:latin typeface="Arial Narrow" pitchFamily="34" charset="0"/>
                <a:cs typeface="Arial" panose="020B0604020202020204" pitchFamily="34" charset="0"/>
              </a:rPr>
              <a:t>излучения бортовых РНС</a:t>
            </a:r>
            <a:endParaRPr lang="ru-RU" sz="1600" b="1" dirty="0">
              <a:solidFill>
                <a:schemeClr val="tx1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996566" y="3719057"/>
            <a:ext cx="204520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354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latin typeface="Arial Narrow" pitchFamily="34" charset="0"/>
                <a:cs typeface="Arial" panose="020B0604020202020204" pitchFamily="34" charset="0"/>
              </a:rPr>
              <a:t>P</a:t>
            </a:r>
            <a:r>
              <a:rPr lang="ru-RU" sz="2400" b="1" baseline="-25000" dirty="0" err="1">
                <a:latin typeface="Arial Narrow" pitchFamily="34" charset="0"/>
                <a:cs typeface="Arial" panose="020B0604020202020204" pitchFamily="34" charset="0"/>
              </a:rPr>
              <a:t>рнс</a:t>
            </a:r>
            <a:r>
              <a:rPr lang="en-US" sz="2400" b="1" dirty="0">
                <a:latin typeface="Arial Narrow" pitchFamily="34" charset="0"/>
                <a:cs typeface="Arial" panose="020B0604020202020204" pitchFamily="34" charset="0"/>
              </a:rPr>
              <a:t>&lt;</a:t>
            </a:r>
            <a:r>
              <a:rPr lang="en-US" sz="2400" b="1" i="1" dirty="0">
                <a:latin typeface="Arial Narrow" pitchFamily="34" charset="0"/>
                <a:cs typeface="Arial" panose="020B0604020202020204" pitchFamily="34" charset="0"/>
              </a:rPr>
              <a:t> P</a:t>
            </a:r>
            <a:r>
              <a:rPr lang="ru-RU" sz="2400" b="1" baseline="-25000" dirty="0" err="1">
                <a:latin typeface="Arial Narrow" pitchFamily="34" charset="0"/>
                <a:cs typeface="Arial" panose="020B0604020202020204" pitchFamily="34" charset="0"/>
              </a:rPr>
              <a:t>рнс</a:t>
            </a:r>
            <a:r>
              <a:rPr lang="en-US" sz="2400" b="1" baseline="-25000" dirty="0">
                <a:latin typeface="Arial Narrow" pitchFamily="34" charset="0"/>
                <a:cs typeface="Arial" panose="020B0604020202020204" pitchFamily="34" charset="0"/>
              </a:rPr>
              <a:t> </a:t>
            </a:r>
            <a:r>
              <a:rPr lang="ru-RU" sz="2400" b="1" baseline="-25000" dirty="0" smtClean="0">
                <a:latin typeface="Arial Narrow" pitchFamily="34" charset="0"/>
                <a:cs typeface="Arial" panose="020B0604020202020204" pitchFamily="34" charset="0"/>
              </a:rPr>
              <a:t>треб.</a:t>
            </a:r>
            <a:endParaRPr lang="ru-RU" sz="2400" dirty="0">
              <a:latin typeface="Arial Narrow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78521" y="3534774"/>
            <a:ext cx="2045207" cy="793298"/>
            <a:chOff x="78521" y="4795942"/>
            <a:chExt cx="2045207" cy="793298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421858" y="4946370"/>
              <a:ext cx="136928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35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600" b="1" i="1" dirty="0">
                  <a:latin typeface="Arial Narrow" pitchFamily="34" charset="0"/>
                  <a:cs typeface="Arial" panose="020B0604020202020204" pitchFamily="34" charset="0"/>
                </a:rPr>
                <a:t>r</a:t>
              </a:r>
              <a:r>
                <a:rPr lang="ru-RU" sz="2600" b="1" baseline="-25000" dirty="0">
                  <a:latin typeface="Arial Narrow" pitchFamily="34" charset="0"/>
                  <a:cs typeface="Arial" panose="020B0604020202020204" pitchFamily="34" charset="0"/>
                </a:rPr>
                <a:t>о</a:t>
              </a:r>
              <a:r>
                <a:rPr lang="en-US" sz="2600" b="1" dirty="0">
                  <a:latin typeface="Arial Narrow" pitchFamily="34" charset="0"/>
                  <a:cs typeface="Arial" panose="020B0604020202020204" pitchFamily="34" charset="0"/>
                </a:rPr>
                <a:t>&lt; </a:t>
              </a:r>
              <a:r>
                <a:rPr lang="en-US" sz="2600" b="1" i="1" dirty="0">
                  <a:latin typeface="Arial Narrow" pitchFamily="34" charset="0"/>
                  <a:cs typeface="Arial" panose="020B0604020202020204" pitchFamily="34" charset="0"/>
                </a:rPr>
                <a:t>r</a:t>
              </a:r>
              <a:r>
                <a:rPr lang="ru-RU" sz="2600" b="1" baseline="-25000" dirty="0">
                  <a:latin typeface="Arial Narrow" pitchFamily="34" charset="0"/>
                  <a:cs typeface="Arial" panose="020B0604020202020204" pitchFamily="34" charset="0"/>
                </a:rPr>
                <a:t>о треб.</a:t>
              </a:r>
              <a:endParaRPr lang="ru-RU" sz="2600" dirty="0">
                <a:latin typeface="Arial Narrow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78521" y="4795942"/>
              <a:ext cx="2045207" cy="79329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>
                <a:latin typeface="Arial Narrow" pitchFamily="34" charset="0"/>
              </a:endParaRPr>
            </a:p>
          </p:txBody>
        </p:sp>
      </p:grpSp>
      <p:sp>
        <p:nvSpPr>
          <p:cNvPr id="55" name="Стрелка: изогнутая 120">
            <a:extLst>
              <a:ext uri="{FF2B5EF4-FFF2-40B4-BE49-F238E27FC236}">
                <a16:creationId xmlns:a16="http://schemas.microsoft.com/office/drawing/2014/main" xmlns="" id="{EF71997B-08CA-4B51-A9F2-54502E07FCE2}"/>
              </a:ext>
            </a:extLst>
          </p:cNvPr>
          <p:cNvSpPr/>
          <p:nvPr/>
        </p:nvSpPr>
        <p:spPr>
          <a:xfrm rot="10800000" flipH="1">
            <a:off x="899592" y="4440036"/>
            <a:ext cx="928091" cy="861172"/>
          </a:xfrm>
          <a:prstGeom prst="bentArrow">
            <a:avLst>
              <a:gd name="adj1" fmla="val 30140"/>
              <a:gd name="adj2" fmla="val 27803"/>
              <a:gd name="adj3" fmla="val 34879"/>
              <a:gd name="adj4" fmla="val 51476"/>
            </a:avLst>
          </a:prstGeom>
          <a:solidFill>
            <a:schemeClr val="bg2">
              <a:lumMod val="90000"/>
              <a:alpha val="37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1907704" y="4614024"/>
            <a:ext cx="7160487" cy="83099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 defTabSz="91435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Arial Narrow" pitchFamily="34" charset="0"/>
              </a:rPr>
              <a:t>Задача исследования: </a:t>
            </a:r>
            <a:r>
              <a:rPr lang="ru-RU" sz="1600" dirty="0">
                <a:latin typeface="Arial Narrow" pitchFamily="34" charset="0"/>
              </a:rPr>
              <a:t>разработка метода повышения чувствительности средства пассивной локации к маломощным когерентно-импульсным сигналам на основе совершенствования алгоритмов цифровой обработки сигналов.</a:t>
            </a:r>
          </a:p>
        </p:txBody>
      </p:sp>
      <p:sp>
        <p:nvSpPr>
          <p:cNvPr id="62" name="Стрелка: вниз 115">
            <a:extLst>
              <a:ext uri="{FF2B5EF4-FFF2-40B4-BE49-F238E27FC236}">
                <a16:creationId xmlns:a16="http://schemas.microsoft.com/office/drawing/2014/main" xmlns="" id="{63F2AE05-2023-4538-867B-E8735F56FF9C}"/>
              </a:ext>
            </a:extLst>
          </p:cNvPr>
          <p:cNvSpPr/>
          <p:nvPr/>
        </p:nvSpPr>
        <p:spPr>
          <a:xfrm>
            <a:off x="4192690" y="5530399"/>
            <a:ext cx="792088" cy="261494"/>
          </a:xfrm>
          <a:prstGeom prst="downArrow">
            <a:avLst>
              <a:gd name="adj1" fmla="val 57296"/>
              <a:gd name="adj2" fmla="val 50000"/>
            </a:avLst>
          </a:prstGeom>
          <a:solidFill>
            <a:schemeClr val="bg2">
              <a:lumMod val="90000"/>
              <a:alpha val="37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 defTabSz="914354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991289" y="3534774"/>
            <a:ext cx="2045207" cy="7932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Arial Narrow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979109"/>
            <a:ext cx="4997924" cy="273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27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8954F48F-E25C-457E-B63C-E3B55139CCDD}"/>
              </a:ext>
            </a:extLst>
          </p:cNvPr>
          <p:cNvSpPr/>
          <p:nvPr/>
        </p:nvSpPr>
        <p:spPr>
          <a:xfrm>
            <a:off x="35497" y="3933056"/>
            <a:ext cx="4469682" cy="1606290"/>
          </a:xfrm>
          <a:prstGeom prst="rect">
            <a:avLst/>
          </a:prstGeom>
          <a:solidFill>
            <a:schemeClr val="accent2">
              <a:lumMod val="40000"/>
              <a:lumOff val="60000"/>
              <a:alpha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30EF6A9A-76F8-4731-87DB-4ABD271DF8E5}"/>
              </a:ext>
            </a:extLst>
          </p:cNvPr>
          <p:cNvSpPr/>
          <p:nvPr/>
        </p:nvSpPr>
        <p:spPr>
          <a:xfrm>
            <a:off x="35496" y="1342046"/>
            <a:ext cx="1789056" cy="1612378"/>
          </a:xfrm>
          <a:prstGeom prst="rect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859" y="1280469"/>
            <a:ext cx="1746228" cy="169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354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Ограничения:</a:t>
            </a:r>
          </a:p>
          <a:p>
            <a:pPr lvl="0" defTabSz="914354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1168400" algn="l"/>
              </a:tabLst>
              <a:defRPr/>
            </a:pPr>
            <a:r>
              <a:rPr lang="en-US" sz="1600" i="1" dirty="0" smtClean="0">
                <a:latin typeface="Arial Narrow" pitchFamily="34" charset="0"/>
                <a:cs typeface="Times New Roman" panose="02020603050405020304" pitchFamily="18" charset="0"/>
              </a:rPr>
              <a:t>G</a:t>
            </a:r>
            <a:r>
              <a:rPr lang="ru-RU" sz="1600" baseline="-25000" dirty="0" err="1" smtClean="0">
                <a:latin typeface="Arial Narrow" pitchFamily="34" charset="0"/>
                <a:cs typeface="Times New Roman" panose="02020603050405020304" pitchFamily="18" charset="0"/>
              </a:rPr>
              <a:t>спл</a:t>
            </a:r>
            <a:r>
              <a:rPr lang="ru-RU" sz="1600" baseline="-25000" dirty="0" smtClean="0"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Arial Narrow" pitchFamily="34" charset="0"/>
                <a:cs typeface="Times New Roman" panose="02020603050405020304" pitchFamily="18" charset="0"/>
              </a:rPr>
              <a:t>(</a:t>
            </a:r>
            <a:r>
              <a:rPr lang="el-GR" sz="1600" dirty="0">
                <a:latin typeface="Arial Narrow" pitchFamily="34" charset="0"/>
                <a:cs typeface="Times New Roman" panose="02020603050405020304" pitchFamily="18" charset="0"/>
              </a:rPr>
              <a:t>β</a:t>
            </a:r>
            <a:r>
              <a:rPr lang="ru-RU" sz="1600" dirty="0">
                <a:latin typeface="Arial Narrow" pitchFamily="34" charset="0"/>
                <a:cs typeface="Times New Roman" panose="02020603050405020304" pitchFamily="18" charset="0"/>
              </a:rPr>
              <a:t>,</a:t>
            </a:r>
            <a:r>
              <a:rPr lang="el-GR" sz="1600" dirty="0">
                <a:latin typeface="Arial Narrow" pitchFamily="34" charset="0"/>
                <a:cs typeface="Times New Roman" panose="02020603050405020304" pitchFamily="18" charset="0"/>
              </a:rPr>
              <a:t>ε</a:t>
            </a:r>
            <a:r>
              <a:rPr lang="ru-RU" sz="1600" dirty="0">
                <a:latin typeface="Arial Narrow" pitchFamily="34" charset="0"/>
                <a:cs typeface="Times New Roman" panose="02020603050405020304" pitchFamily="18" charset="0"/>
              </a:rPr>
              <a:t>)</a:t>
            </a:r>
            <a:r>
              <a:rPr lang="ru-RU" sz="1600" dirty="0">
                <a:latin typeface="Arial Narrow" pitchFamily="34" charset="0"/>
                <a:cs typeface="Calibri" panose="020F0502020204030204" pitchFamily="34" charset="0"/>
              </a:rPr>
              <a:t>≤</a:t>
            </a:r>
            <a:r>
              <a:rPr lang="ru-RU" sz="1600" dirty="0"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Arial Narrow" pitchFamily="34" charset="0"/>
                <a:cs typeface="Times New Roman" panose="02020603050405020304" pitchFamily="18" charset="0"/>
              </a:rPr>
              <a:t>G</a:t>
            </a:r>
            <a:r>
              <a:rPr lang="ru-RU" sz="1600" dirty="0" smtClean="0">
                <a:latin typeface="Arial Narrow" pitchFamily="34" charset="0"/>
                <a:cs typeface="Times New Roman" panose="02020603050405020304" pitchFamily="18" charset="0"/>
              </a:rPr>
              <a:t>*</a:t>
            </a:r>
            <a:r>
              <a:rPr lang="ru-RU" sz="1600" baseline="-25000" dirty="0" err="1" smtClean="0">
                <a:latin typeface="Arial Narrow" pitchFamily="34" charset="0"/>
                <a:cs typeface="Times New Roman" panose="02020603050405020304" pitchFamily="18" charset="0"/>
              </a:rPr>
              <a:t>спл</a:t>
            </a:r>
            <a:r>
              <a:rPr lang="ru-RU" sz="1600" baseline="-25000" dirty="0" smtClean="0"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Arial Narrow" pitchFamily="34" charset="0"/>
                <a:cs typeface="Times New Roman" panose="02020603050405020304" pitchFamily="18" charset="0"/>
              </a:rPr>
              <a:t>(</a:t>
            </a:r>
            <a:r>
              <a:rPr lang="el-GR" sz="1600" dirty="0">
                <a:latin typeface="Arial Narrow" pitchFamily="34" charset="0"/>
                <a:cs typeface="Times New Roman" panose="02020603050405020304" pitchFamily="18" charset="0"/>
              </a:rPr>
              <a:t>β</a:t>
            </a:r>
            <a:r>
              <a:rPr lang="ru-RU" sz="1600" dirty="0">
                <a:latin typeface="Arial Narrow" pitchFamily="34" charset="0"/>
                <a:cs typeface="Times New Roman" panose="02020603050405020304" pitchFamily="18" charset="0"/>
              </a:rPr>
              <a:t>,</a:t>
            </a:r>
            <a:r>
              <a:rPr lang="el-GR" sz="1600" dirty="0">
                <a:latin typeface="Arial Narrow" pitchFamily="34" charset="0"/>
                <a:cs typeface="Times New Roman" panose="02020603050405020304" pitchFamily="18" charset="0"/>
              </a:rPr>
              <a:t>ε</a:t>
            </a:r>
            <a:r>
              <a:rPr lang="ru-RU" sz="1600" dirty="0">
                <a:latin typeface="Arial Narrow" pitchFamily="34" charset="0"/>
                <a:cs typeface="Times New Roman" panose="02020603050405020304" pitchFamily="18" charset="0"/>
              </a:rPr>
              <a:t>)</a:t>
            </a:r>
          </a:p>
          <a:p>
            <a:pPr lvl="0" defTabSz="914354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1168400" algn="l"/>
              </a:tabLst>
              <a:defRPr/>
            </a:pPr>
            <a:r>
              <a:rPr lang="en-US" sz="1600" i="1" dirty="0" smtClean="0">
                <a:latin typeface="Arial Narrow" pitchFamily="34" charset="0"/>
                <a:cs typeface="Times New Roman" panose="02020603050405020304" pitchFamily="18" charset="0"/>
              </a:rPr>
              <a:t>P</a:t>
            </a:r>
            <a:r>
              <a:rPr lang="ru-RU" sz="1600" baseline="-25000" dirty="0" err="1" smtClean="0">
                <a:latin typeface="Arial Narrow" pitchFamily="34" charset="0"/>
                <a:cs typeface="Times New Roman" panose="02020603050405020304" pitchFamily="18" charset="0"/>
              </a:rPr>
              <a:t>спл</a:t>
            </a:r>
            <a:r>
              <a:rPr lang="en-US" sz="1600" baseline="-25000" dirty="0" smtClean="0"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en-US" sz="1600" i="1" baseline="-25000" dirty="0">
                <a:latin typeface="Arial Narrow" pitchFamily="34" charset="0"/>
                <a:cs typeface="Times New Roman" panose="02020603050405020304" pitchFamily="18" charset="0"/>
              </a:rPr>
              <a:t>min</a:t>
            </a:r>
            <a:r>
              <a:rPr lang="ru-RU" sz="1600" dirty="0"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Arial Narrow" pitchFamily="34" charset="0"/>
                <a:cs typeface="Calibri" panose="020F0502020204030204" pitchFamily="34" charset="0"/>
              </a:rPr>
              <a:t>≤</a:t>
            </a:r>
            <a:r>
              <a:rPr lang="ru-RU" sz="1600" dirty="0"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solidFill>
                  <a:prstClr val="black"/>
                </a:solidFill>
                <a:latin typeface="Arial Narrow" pitchFamily="34" charset="0"/>
                <a:cs typeface="Times New Roman" panose="02020603050405020304" pitchFamily="18" charset="0"/>
              </a:rPr>
              <a:t>P</a:t>
            </a:r>
            <a:r>
              <a:rPr lang="ru-RU" sz="1600" dirty="0" smtClean="0">
                <a:solidFill>
                  <a:prstClr val="black"/>
                </a:solidFill>
                <a:latin typeface="Arial Narrow" pitchFamily="34" charset="0"/>
                <a:cs typeface="Times New Roman" panose="02020603050405020304" pitchFamily="18" charset="0"/>
              </a:rPr>
              <a:t>*</a:t>
            </a:r>
            <a:r>
              <a:rPr lang="ru-RU" sz="1600" baseline="-25000" dirty="0" err="1" smtClean="0">
                <a:solidFill>
                  <a:prstClr val="black"/>
                </a:solidFill>
                <a:latin typeface="Arial Narrow" pitchFamily="34" charset="0"/>
                <a:cs typeface="Times New Roman" panose="02020603050405020304" pitchFamily="18" charset="0"/>
              </a:rPr>
              <a:t>спл</a:t>
            </a:r>
            <a:r>
              <a:rPr lang="en-US" sz="1600" baseline="-25000" dirty="0" smtClean="0">
                <a:solidFill>
                  <a:prstClr val="black"/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en-US" sz="1600" i="1" baseline="-25000" dirty="0">
                <a:solidFill>
                  <a:prstClr val="black"/>
                </a:solidFill>
                <a:latin typeface="Arial Narrow" pitchFamily="34" charset="0"/>
                <a:cs typeface="Times New Roman" panose="02020603050405020304" pitchFamily="18" charset="0"/>
              </a:rPr>
              <a:t>min</a:t>
            </a:r>
            <a:endParaRPr lang="ru-RU" sz="1600" baseline="-25000" dirty="0">
              <a:solidFill>
                <a:prstClr val="black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pPr lvl="0" defTabSz="914354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1168400" algn="l"/>
              </a:tabLst>
              <a:defRPr/>
            </a:pPr>
            <a:r>
              <a:rPr lang="en-US" sz="1600" i="1" dirty="0">
                <a:latin typeface="Arial Narrow" pitchFamily="34" charset="0"/>
              </a:rPr>
              <a:t>T</a:t>
            </a:r>
            <a:r>
              <a:rPr lang="ru-RU" sz="1600" baseline="-25000" dirty="0">
                <a:latin typeface="Arial Narrow" pitchFamily="34" charset="0"/>
              </a:rPr>
              <a:t>н</a:t>
            </a:r>
            <a:r>
              <a:rPr lang="ru-RU" sz="1600" i="1" dirty="0"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Arial Narrow" pitchFamily="34" charset="0"/>
                <a:cs typeface="Times New Roman" panose="02020603050405020304" pitchFamily="18" charset="0"/>
              </a:rPr>
              <a:t>≤</a:t>
            </a:r>
            <a:r>
              <a:rPr lang="en-US" sz="1600" dirty="0"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en-US" sz="1600" i="1" dirty="0">
                <a:latin typeface="Arial Narrow" pitchFamily="34" charset="0"/>
                <a:cs typeface="Times New Roman" panose="02020603050405020304" pitchFamily="18" charset="0"/>
              </a:rPr>
              <a:t>T</a:t>
            </a:r>
            <a:r>
              <a:rPr lang="ru-RU" sz="1600" baseline="-25000" dirty="0" err="1">
                <a:latin typeface="Arial Narrow" pitchFamily="34" charset="0"/>
              </a:rPr>
              <a:t>обз</a:t>
            </a:r>
            <a:r>
              <a:rPr lang="ru-RU" sz="1600" baseline="-25000" dirty="0">
                <a:latin typeface="Arial Narrow" pitchFamily="34" charset="0"/>
              </a:rPr>
              <a:t>. </a:t>
            </a:r>
            <a:r>
              <a:rPr lang="ru-RU" sz="1600" baseline="-25000" dirty="0" err="1">
                <a:latin typeface="Arial Narrow" pitchFamily="34" charset="0"/>
              </a:rPr>
              <a:t>ртр</a:t>
            </a:r>
            <a:endParaRPr lang="ru-RU" sz="1600" dirty="0">
              <a:latin typeface="Arial Narrow" pitchFamily="34" charset="0"/>
            </a:endParaRPr>
          </a:p>
          <a:p>
            <a:pPr lvl="0" defTabSz="914354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1168400" algn="l"/>
              </a:tabLst>
              <a:defRPr/>
            </a:pPr>
            <a:r>
              <a:rPr lang="en-US" sz="1600" i="1" dirty="0">
                <a:latin typeface="Arial Narrow" pitchFamily="34" charset="0"/>
                <a:cs typeface="Times New Roman" panose="02020603050405020304" pitchFamily="18" charset="0"/>
              </a:rPr>
              <a:t>N</a:t>
            </a:r>
            <a:r>
              <a:rPr lang="ru-RU" sz="1600" baseline="-25000" dirty="0" err="1">
                <a:latin typeface="Arial Narrow" pitchFamily="34" charset="0"/>
                <a:cs typeface="Times New Roman" panose="02020603050405020304" pitchFamily="18" charset="0"/>
              </a:rPr>
              <a:t>кан</a:t>
            </a:r>
            <a:r>
              <a:rPr lang="ru-RU" sz="1600" dirty="0">
                <a:latin typeface="Arial Narrow" pitchFamily="34" charset="0"/>
                <a:cs typeface="Times New Roman" panose="02020603050405020304" pitchFamily="18" charset="0"/>
              </a:rPr>
              <a:t>≤</a:t>
            </a:r>
            <a:r>
              <a:rPr lang="en-US" sz="1600" i="1" dirty="0">
                <a:latin typeface="Arial Narrow" pitchFamily="34" charset="0"/>
                <a:cs typeface="Times New Roman" panose="02020603050405020304" pitchFamily="18" charset="0"/>
              </a:rPr>
              <a:t> N</a:t>
            </a:r>
            <a:r>
              <a:rPr lang="ru-RU" sz="1600" baseline="-25000" dirty="0" err="1">
                <a:latin typeface="Arial Narrow" pitchFamily="34" charset="0"/>
                <a:cs typeface="Times New Roman" panose="02020603050405020304" pitchFamily="18" charset="0"/>
              </a:rPr>
              <a:t>кан</a:t>
            </a:r>
            <a:r>
              <a:rPr lang="ru-RU" sz="1600" baseline="-25000" dirty="0">
                <a:latin typeface="Arial Narrow" pitchFamily="34" charset="0"/>
                <a:cs typeface="Times New Roman" panose="02020603050405020304" pitchFamily="18" charset="0"/>
              </a:rPr>
              <a:t>.</a:t>
            </a:r>
            <a:r>
              <a:rPr lang="ru-RU" sz="1600" baseline="-25000" dirty="0">
                <a:solidFill>
                  <a:prstClr val="black"/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en-US" sz="1600" i="1" baseline="-25000" dirty="0">
                <a:solidFill>
                  <a:prstClr val="black"/>
                </a:solidFill>
                <a:latin typeface="Arial Narrow" pitchFamily="34" charset="0"/>
                <a:cs typeface="Times New Roman" panose="02020603050405020304" pitchFamily="18" charset="0"/>
              </a:rPr>
              <a:t>min</a:t>
            </a:r>
            <a:endParaRPr lang="ru-RU" sz="1600" baseline="-25000" dirty="0">
              <a:solidFill>
                <a:prstClr val="black"/>
              </a:solidFill>
              <a:latin typeface="Arial Narrow" pitchFamily="34" charset="0"/>
              <a:cs typeface="Times New Roman" panose="02020603050405020304" pitchFamily="18" charset="0"/>
            </a:endParaRPr>
          </a:p>
          <a:p>
            <a:pPr lvl="0" defTabSz="914354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1168400" algn="l"/>
              </a:tabLst>
              <a:defRPr/>
            </a:pPr>
            <a:r>
              <a:rPr lang="ru-RU" sz="1600" dirty="0">
                <a:latin typeface="Arial Narrow" pitchFamily="34" charset="0"/>
                <a:cs typeface="Times New Roman" panose="02020603050405020304" pitchFamily="18" charset="0"/>
              </a:rPr>
              <a:t>(</a:t>
            </a:r>
            <a:r>
              <a:rPr lang="en-US" sz="1600" i="1" dirty="0">
                <a:latin typeface="Arial Narrow" pitchFamily="34" charset="0"/>
                <a:cs typeface="Times New Roman" panose="02020603050405020304" pitchFamily="18" charset="0"/>
              </a:rPr>
              <a:t>F</a:t>
            </a:r>
            <a:r>
              <a:rPr lang="ru-RU" sz="1600" baseline="-25000" dirty="0" err="1">
                <a:latin typeface="Arial Narrow" pitchFamily="34" charset="0"/>
                <a:cs typeface="Times New Roman" panose="02020603050405020304" pitchFamily="18" charset="0"/>
              </a:rPr>
              <a:t>л.т</a:t>
            </a:r>
            <a:r>
              <a:rPr lang="ru-RU" sz="1600" baseline="-25000" dirty="0">
                <a:latin typeface="Arial Narrow" pitchFamily="34" charset="0"/>
                <a:cs typeface="Times New Roman" panose="02020603050405020304" pitchFamily="18" charset="0"/>
              </a:rPr>
              <a:t>.</a:t>
            </a:r>
            <a:r>
              <a:rPr lang="en-US" sz="1600" dirty="0"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Arial Narrow" pitchFamily="34" charset="0"/>
                <a:cs typeface="Times New Roman" panose="02020603050405020304" pitchFamily="18" charset="0"/>
              </a:rPr>
              <a:t>≤</a:t>
            </a:r>
            <a:r>
              <a:rPr lang="en-US" sz="1600" i="1" dirty="0">
                <a:solidFill>
                  <a:prstClr val="black"/>
                </a:solidFill>
                <a:latin typeface="Arial Narrow" pitchFamily="34" charset="0"/>
                <a:cs typeface="Times New Roman" panose="02020603050405020304" pitchFamily="18" charset="0"/>
              </a:rPr>
              <a:t> F</a:t>
            </a:r>
            <a:r>
              <a:rPr lang="ru-RU" sz="1600" baseline="-25000" dirty="0" err="1">
                <a:solidFill>
                  <a:prstClr val="black"/>
                </a:solidFill>
                <a:latin typeface="Arial Narrow" pitchFamily="34" charset="0"/>
                <a:cs typeface="Times New Roman" panose="02020603050405020304" pitchFamily="18" charset="0"/>
              </a:rPr>
              <a:t>л.т</a:t>
            </a:r>
            <a:r>
              <a:rPr lang="ru-RU" sz="1600" baseline="-25000" dirty="0">
                <a:solidFill>
                  <a:prstClr val="black"/>
                </a:solidFill>
                <a:latin typeface="Arial Narrow" pitchFamily="34" charset="0"/>
                <a:cs typeface="Times New Roman" panose="02020603050405020304" pitchFamily="18" charset="0"/>
              </a:rPr>
              <a:t>. треб.</a:t>
            </a:r>
            <a:r>
              <a:rPr lang="ru-RU" sz="1600" dirty="0">
                <a:solidFill>
                  <a:prstClr val="black"/>
                </a:solidFill>
                <a:latin typeface="Arial Narrow" pitchFamily="34" charset="0"/>
                <a:cs typeface="Times New Roman" panose="02020603050405020304" pitchFamily="18" charset="0"/>
              </a:rPr>
              <a:t>)</a:t>
            </a:r>
          </a:p>
          <a:p>
            <a:pPr lvl="0" defTabSz="914354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1168400" algn="l"/>
              </a:tabLst>
              <a:defRPr/>
            </a:pPr>
            <a:r>
              <a:rPr lang="en-US" sz="1600" dirty="0" smtClean="0">
                <a:solidFill>
                  <a:prstClr val="black"/>
                </a:solidFill>
                <a:latin typeface="Arial Narrow" pitchFamily="34" charset="0"/>
                <a:cs typeface="Times New Roman" panose="02020603050405020304" pitchFamily="18" charset="0"/>
              </a:rPr>
              <a:t>A</a:t>
            </a:r>
            <a:r>
              <a:rPr lang="ru-RU" sz="1600" baseline="-25000" dirty="0" err="1" smtClean="0">
                <a:solidFill>
                  <a:prstClr val="black"/>
                </a:solidFill>
                <a:latin typeface="Arial Narrow" pitchFamily="34" charset="0"/>
                <a:cs typeface="Times New Roman" panose="02020603050405020304" pitchFamily="18" charset="0"/>
              </a:rPr>
              <a:t>спл</a:t>
            </a:r>
            <a:r>
              <a:rPr lang="en-US" sz="1600" dirty="0" smtClean="0">
                <a:solidFill>
                  <a:prstClr val="black"/>
                </a:solidFill>
                <a:latin typeface="Arial Narrow" pitchFamily="34" charset="0"/>
                <a:cs typeface="Times New Roman" panose="02020603050405020304" pitchFamily="18" charset="0"/>
              </a:rPr>
              <a:t>=1</a:t>
            </a:r>
            <a:endParaRPr lang="ru-RU" sz="1600" dirty="0">
              <a:latin typeface="Arial Narrow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11">
            <a:extLst>
              <a:ext uri="{FF2B5EF4-FFF2-40B4-BE49-F238E27FC236}">
                <a16:creationId xmlns:a16="http://schemas.microsoft.com/office/drawing/2014/main" xmlns="" id="{500D399D-2C9C-4707-83A7-FAC73CE2F33B}"/>
              </a:ext>
            </a:extLst>
          </p:cNvPr>
          <p:cNvSpPr/>
          <p:nvPr/>
        </p:nvSpPr>
        <p:spPr>
          <a:xfrm>
            <a:off x="0" y="-13010"/>
            <a:ext cx="9144000" cy="417674"/>
          </a:xfrm>
          <a:prstGeom prst="round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7031" indent="-627031" algn="ctr">
              <a:defRPr/>
            </a:pPr>
            <a:r>
              <a:rPr lang="ru-RU" altLang="ru-RU" sz="1500" b="1" dirty="0">
                <a:latin typeface="Arial Narrow" pitchFamily="34" charset="0"/>
              </a:rPr>
              <a:t>АНАЛИЗ СУЩЕСТВУЮЩЕГО НАУЧНО-МЕТОДИЧЕСКОГО АППАРАТА</a:t>
            </a:r>
          </a:p>
        </p:txBody>
      </p:sp>
      <p:sp>
        <p:nvSpPr>
          <p:cNvPr id="45" name="Овал 44">
            <a:extLst>
              <a:ext uri="{FF2B5EF4-FFF2-40B4-BE49-F238E27FC236}">
                <a16:creationId xmlns:a16="http://schemas.microsoft.com/office/drawing/2014/main" xmlns="" id="{0A651701-2A72-4623-A480-D7AB7D3195A4}"/>
              </a:ext>
            </a:extLst>
          </p:cNvPr>
          <p:cNvSpPr/>
          <p:nvPr/>
        </p:nvSpPr>
        <p:spPr>
          <a:xfrm>
            <a:off x="8748464" y="21795"/>
            <a:ext cx="349696" cy="348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Narrow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168A140B-33CB-4C5B-9930-B6B09C11DC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74" y="437763"/>
            <a:ext cx="9020907" cy="830997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lnSpc>
                <a:spcPct val="80000"/>
              </a:lnSpc>
            </a:pPr>
            <a:r>
              <a:rPr lang="ru-RU" sz="1500" dirty="0">
                <a:latin typeface="Arial Narrow" pitchFamily="34" charset="0"/>
              </a:rPr>
              <a:t>Известные способы обнаружения сигналов с априорно неизвестными характеристиками, основанные на энергетическом обнаружении, рассмотренные в работах </a:t>
            </a:r>
            <a:r>
              <a:rPr lang="ru-RU" sz="1500" b="1" dirty="0">
                <a:latin typeface="Arial Narrow" pitchFamily="34" charset="0"/>
              </a:rPr>
              <a:t>Куприянова А.И., Радзиевского В.Г., Перунова Ю.М., Фомичева Л.И., Алмазова В.Б., Смирнова Ю.А., Мельникова Ю.П, Дятлова А.П. и д.р. </a:t>
            </a:r>
            <a:r>
              <a:rPr lang="ru-RU" sz="1500" dirty="0">
                <a:latin typeface="Arial Narrow" pitchFamily="34" charset="0"/>
              </a:rPr>
              <a:t>малоэффективны при накоплении сигналов бортовых РНС </a:t>
            </a:r>
            <a:r>
              <a:rPr lang="ru-RU" sz="1500" dirty="0"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когерентно-импульсного типа с низкой энергетической доступностью.</a:t>
            </a:r>
            <a:endParaRPr lang="ru-RU" sz="1500" dirty="0">
              <a:latin typeface="Arial Narrow" pitchFamily="34" charset="0"/>
            </a:endParaRPr>
          </a:p>
        </p:txBody>
      </p:sp>
      <p:sp>
        <p:nvSpPr>
          <p:cNvPr id="43" name="Стрелка: вправо 92">
            <a:extLst>
              <a:ext uri="{FF2B5EF4-FFF2-40B4-BE49-F238E27FC236}">
                <a16:creationId xmlns:a16="http://schemas.microsoft.com/office/drawing/2014/main" xmlns="" id="{EB33963C-3363-4C63-8C6E-4CC311705537}"/>
              </a:ext>
            </a:extLst>
          </p:cNvPr>
          <p:cNvSpPr/>
          <p:nvPr/>
        </p:nvSpPr>
        <p:spPr>
          <a:xfrm>
            <a:off x="1917596" y="1556792"/>
            <a:ext cx="144016" cy="806459"/>
          </a:xfrm>
          <a:prstGeom prst="rightArrow">
            <a:avLst/>
          </a:prstGeom>
          <a:solidFill>
            <a:schemeClr val="bg2">
              <a:alpha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42401" y="4958050"/>
            <a:ext cx="1351412" cy="442926"/>
            <a:chOff x="7858421" y="1412776"/>
            <a:chExt cx="1034059" cy="442926"/>
          </a:xfrm>
        </p:grpSpPr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xmlns="" id="{2E0C8F22-5518-49E7-9A6A-104559C1199C}"/>
                </a:ext>
              </a:extLst>
            </p:cNvPr>
            <p:cNvSpPr/>
            <p:nvPr/>
          </p:nvSpPr>
          <p:spPr>
            <a:xfrm>
              <a:off x="7862713" y="1412776"/>
              <a:ext cx="1029767" cy="442926"/>
            </a:xfrm>
            <a:prstGeom prst="rect">
              <a:avLst/>
            </a:prstGeom>
            <a:solidFill>
              <a:srgbClr val="FCEBE8"/>
            </a:solidFill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" name="Прямоугольник 33">
              <a:extLst>
                <a:ext uri="{FF2B5EF4-FFF2-40B4-BE49-F238E27FC236}">
                  <a16:creationId xmlns:a16="http://schemas.microsoft.com/office/drawing/2014/main" xmlns="" id="{97385A3F-4EA3-483A-A479-8DF7A974B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8421" y="1502920"/>
              <a:ext cx="1029767" cy="313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lang="en-US" altLang="ru-RU" i="1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N</a:t>
              </a:r>
              <a:r>
                <a:rPr lang="ru-RU" altLang="ru-RU" sz="1400" baseline="-25000" dirty="0" err="1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кан</a:t>
              </a:r>
              <a:r>
                <a:rPr lang="ru-RU" alt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 ≈ </a:t>
              </a:r>
              <a:r>
                <a:rPr lang="ru-RU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10</a:t>
              </a:r>
              <a:r>
                <a:rPr lang="ru-RU" baseline="30000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12 </a:t>
              </a:r>
              <a:endParaRPr lang="en-US" baseline="30000" dirty="0">
                <a:latin typeface="Arial Narrow" panose="020B0606020202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342400" y="4257258"/>
            <a:ext cx="3761513" cy="395878"/>
            <a:chOff x="4593655" y="1877166"/>
            <a:chExt cx="2515064" cy="460997"/>
          </a:xfrm>
        </p:grpSpPr>
        <p:graphicFrame>
          <p:nvGraphicFramePr>
            <p:cNvPr id="32" name="Объект 31">
              <a:extLst>
                <a:ext uri="{FF2B5EF4-FFF2-40B4-BE49-F238E27FC236}">
                  <a16:creationId xmlns:a16="http://schemas.microsoft.com/office/drawing/2014/main" xmlns="" id="{AAC8A216-66DC-4732-BE89-32AFBE19D0B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22900047"/>
                </p:ext>
              </p:extLst>
            </p:nvPr>
          </p:nvGraphicFramePr>
          <p:xfrm>
            <a:off x="4742936" y="1949749"/>
            <a:ext cx="2242308" cy="3401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754" name="Equation" r:id="rId4" imgW="2108160" imgH="253800" progId="Equation.DSMT4">
                    <p:embed/>
                  </p:oleObj>
                </mc:Choice>
                <mc:Fallback>
                  <p:oleObj name="Equation" r:id="rId4" imgW="210816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42936" y="1949749"/>
                          <a:ext cx="2242308" cy="34014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xmlns="" id="{CA2BF01D-B479-48DB-B3AA-6EF8C552F6EC}"/>
                </a:ext>
              </a:extLst>
            </p:cNvPr>
            <p:cNvSpPr/>
            <p:nvPr/>
          </p:nvSpPr>
          <p:spPr>
            <a:xfrm>
              <a:off x="4593655" y="1877166"/>
              <a:ext cx="2515064" cy="46099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/>
            </a:p>
          </p:txBody>
        </p:sp>
      </p:grpSp>
      <p:sp>
        <p:nvSpPr>
          <p:cNvPr id="37" name="Стрелка: вправо 113">
            <a:extLst>
              <a:ext uri="{FF2B5EF4-FFF2-40B4-BE49-F238E27FC236}">
                <a16:creationId xmlns:a16="http://schemas.microsoft.com/office/drawing/2014/main" xmlns="" id="{5FF1ABAA-E457-481D-AEF5-25523ECF2A6C}"/>
              </a:ext>
            </a:extLst>
          </p:cNvPr>
          <p:cNvSpPr/>
          <p:nvPr/>
        </p:nvSpPr>
        <p:spPr>
          <a:xfrm>
            <a:off x="1771228" y="4972295"/>
            <a:ext cx="168651" cy="402199"/>
          </a:xfrm>
          <a:prstGeom prst="rightArrow">
            <a:avLst/>
          </a:prstGeom>
          <a:solidFill>
            <a:schemeClr val="bg2">
              <a:alpha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7" name="Стрелка: вправо 92">
            <a:extLst>
              <a:ext uri="{FF2B5EF4-FFF2-40B4-BE49-F238E27FC236}">
                <a16:creationId xmlns:a16="http://schemas.microsoft.com/office/drawing/2014/main" xmlns="" id="{EB33963C-3363-4C63-8C6E-4CC311705537}"/>
              </a:ext>
            </a:extLst>
          </p:cNvPr>
          <p:cNvSpPr/>
          <p:nvPr/>
        </p:nvSpPr>
        <p:spPr>
          <a:xfrm rot="5400000">
            <a:off x="910303" y="4360668"/>
            <a:ext cx="163852" cy="853132"/>
          </a:xfrm>
          <a:prstGeom prst="rightArrow">
            <a:avLst/>
          </a:prstGeom>
          <a:solidFill>
            <a:schemeClr val="bg2">
              <a:alpha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979712" y="4787623"/>
            <a:ext cx="2260514" cy="657601"/>
            <a:chOff x="2002443" y="4725144"/>
            <a:chExt cx="2303472" cy="687449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2038327" y="4798430"/>
              <a:ext cx="2267588" cy="614163"/>
              <a:chOff x="7086371" y="2276872"/>
              <a:chExt cx="1810456" cy="438097"/>
            </a:xfrm>
          </p:grpSpPr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xmlns="" id="{CA6EB591-1168-40B8-9F68-35AE24F95173}"/>
                  </a:ext>
                </a:extLst>
              </p:cNvPr>
              <p:cNvSpPr/>
              <p:nvPr/>
            </p:nvSpPr>
            <p:spPr>
              <a:xfrm>
                <a:off x="7086371" y="2276872"/>
                <a:ext cx="1810456" cy="438097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graphicFrame>
            <p:nvGraphicFramePr>
              <p:cNvPr id="31" name="Объект 30">
                <a:extLst>
                  <a:ext uri="{FF2B5EF4-FFF2-40B4-BE49-F238E27FC236}">
                    <a16:creationId xmlns:a16="http://schemas.microsoft.com/office/drawing/2014/main" xmlns="" id="{BFEBFB4C-4624-4590-9660-B0F468E1740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00179154"/>
                  </p:ext>
                </p:extLst>
              </p:nvPr>
            </p:nvGraphicFramePr>
            <p:xfrm>
              <a:off x="7331685" y="2299068"/>
              <a:ext cx="1497698" cy="39294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2755" name="Equation" r:id="rId6" imgW="1054080" imgH="279360" progId="Equation.DSMT4">
                      <p:embed/>
                    </p:oleObj>
                  </mc:Choice>
                  <mc:Fallback>
                    <p:oleObj name="Equation" r:id="rId6" imgW="1054080" imgH="27936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331685" y="2299068"/>
                            <a:ext cx="1497698" cy="392943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48" name="Прямоугольник 47"/>
            <p:cNvSpPr/>
            <p:nvPr/>
          </p:nvSpPr>
          <p:spPr>
            <a:xfrm>
              <a:off x="2002443" y="4725144"/>
              <a:ext cx="33730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i="1" dirty="0">
                  <a:latin typeface="Arial Narrow" pitchFamily="34" charset="0"/>
                </a:rPr>
                <a:t>↑</a:t>
              </a:r>
              <a:endParaRPr lang="ru-RU" sz="3600" b="1" dirty="0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3920686" y="4860654"/>
              <a:ext cx="324199" cy="22328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 Narrow" pitchFamily="34" charset="0"/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460138" y="3106338"/>
            <a:ext cx="3620397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54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Корреляционно-фильтровой </a:t>
            </a:r>
            <a:r>
              <a:rPr lang="ru-RU" sz="16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способ </a:t>
            </a:r>
            <a:r>
              <a:rPr lang="en-US" sz="1600" dirty="0">
                <a:latin typeface="Arial Narrow" pitchFamily="34" charset="0"/>
              </a:rPr>
              <a:t>(</a:t>
            </a:r>
            <a:r>
              <a:rPr lang="en-US" sz="1600" i="1" dirty="0">
                <a:latin typeface="Arial Narrow" pitchFamily="34" charset="0"/>
              </a:rPr>
              <a:t>T</a:t>
            </a:r>
            <a:r>
              <a:rPr lang="ru-RU" sz="1600" baseline="-25000" dirty="0" err="1">
                <a:latin typeface="Arial Narrow" pitchFamily="34" charset="0"/>
              </a:rPr>
              <a:t>обн</a:t>
            </a:r>
            <a:r>
              <a:rPr lang="ru-RU" sz="1600" i="1" dirty="0"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Arial Narrow" pitchFamily="34" charset="0"/>
                <a:cs typeface="Times New Roman" panose="02020603050405020304" pitchFamily="18" charset="0"/>
              </a:rPr>
              <a:t>&lt; </a:t>
            </a:r>
            <a:r>
              <a:rPr lang="en-US" sz="1600" i="1" dirty="0">
                <a:latin typeface="Arial Narrow" pitchFamily="34" charset="0"/>
                <a:cs typeface="Times New Roman" panose="02020603050405020304" pitchFamily="18" charset="0"/>
              </a:rPr>
              <a:t>T</a:t>
            </a:r>
            <a:r>
              <a:rPr lang="ru-RU" sz="1600" baseline="-25000" dirty="0" err="1">
                <a:latin typeface="Arial Narrow" pitchFamily="34" charset="0"/>
              </a:rPr>
              <a:t>обз</a:t>
            </a:r>
            <a:r>
              <a:rPr lang="ru-RU" sz="1600" baseline="-25000" dirty="0">
                <a:latin typeface="Arial Narrow" pitchFamily="34" charset="0"/>
              </a:rPr>
              <a:t>. </a:t>
            </a:r>
            <a:r>
              <a:rPr lang="ru-RU" sz="1600" baseline="-25000" dirty="0" err="1" smtClean="0">
                <a:latin typeface="Arial Narrow" pitchFamily="34" charset="0"/>
              </a:rPr>
              <a:t>спл</a:t>
            </a:r>
            <a:r>
              <a:rPr lang="ru-RU" sz="1600" dirty="0" smtClean="0">
                <a:latin typeface="Arial Narrow" pitchFamily="34" charset="0"/>
              </a:rPr>
              <a:t>, </a:t>
            </a:r>
            <a:r>
              <a:rPr lang="en-US" sz="1600" i="1" dirty="0">
                <a:latin typeface="Arial Narrow" pitchFamily="34" charset="0"/>
              </a:rPr>
              <a:t>r</a:t>
            </a:r>
            <a:r>
              <a:rPr lang="ru-RU" sz="1600" i="1" baseline="-25000" dirty="0">
                <a:latin typeface="Arial Narrow" pitchFamily="34" charset="0"/>
              </a:rPr>
              <a:t>о</a:t>
            </a:r>
            <a:r>
              <a:rPr lang="en-US" sz="1600" i="1" baseline="-25000" dirty="0">
                <a:latin typeface="Arial Narrow" pitchFamily="34" charset="0"/>
              </a:rPr>
              <a:t> </a:t>
            </a:r>
            <a:r>
              <a:rPr lang="en-US" sz="1600" i="1" dirty="0">
                <a:latin typeface="Arial Narrow" pitchFamily="34" charset="0"/>
              </a:rPr>
              <a:t>≥</a:t>
            </a:r>
            <a:r>
              <a:rPr lang="ru-RU" sz="1600" i="1" dirty="0">
                <a:latin typeface="Arial Narrow" pitchFamily="34" charset="0"/>
              </a:rPr>
              <a:t> </a:t>
            </a:r>
            <a:r>
              <a:rPr lang="en-US" sz="1600" i="1" dirty="0">
                <a:latin typeface="Arial Narrow" pitchFamily="34" charset="0"/>
              </a:rPr>
              <a:t>r</a:t>
            </a:r>
            <a:r>
              <a:rPr lang="ru-RU" sz="1600" i="1" baseline="-25000" dirty="0">
                <a:latin typeface="Arial Narrow" pitchFamily="34" charset="0"/>
              </a:rPr>
              <a:t>о</a:t>
            </a:r>
            <a:r>
              <a:rPr lang="ru-RU" sz="1600" baseline="-25000" dirty="0">
                <a:latin typeface="Arial Narrow" pitchFamily="34" charset="0"/>
              </a:rPr>
              <a:t> треб</a:t>
            </a:r>
            <a:r>
              <a:rPr lang="en-US" sz="1600" dirty="0" smtClean="0">
                <a:latin typeface="Arial Narrow" pitchFamily="34" charset="0"/>
              </a:rPr>
              <a:t>)</a:t>
            </a:r>
            <a:endParaRPr lang="ru-RU" sz="1600" b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7" name="Прямоугольник 116">
            <a:extLst>
              <a:ext uri="{FF2B5EF4-FFF2-40B4-BE49-F238E27FC236}">
                <a16:creationId xmlns:a16="http://schemas.microsoft.com/office/drawing/2014/main" xmlns="" id="{8954F48F-E25C-457E-B63C-E3B55139CCDD}"/>
              </a:ext>
            </a:extLst>
          </p:cNvPr>
          <p:cNvSpPr/>
          <p:nvPr/>
        </p:nvSpPr>
        <p:spPr>
          <a:xfrm>
            <a:off x="35496" y="5656712"/>
            <a:ext cx="9042378" cy="1121985"/>
          </a:xfrm>
          <a:prstGeom prst="rect">
            <a:avLst/>
          </a:prstGeom>
          <a:solidFill>
            <a:schemeClr val="accent2">
              <a:lumMod val="40000"/>
              <a:lumOff val="60000"/>
              <a:alpha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2162660" y="1340768"/>
            <a:ext cx="4748732" cy="770980"/>
            <a:chOff x="3003624" y="1111903"/>
            <a:chExt cx="6108781" cy="770980"/>
          </a:xfrm>
        </p:grpSpPr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xmlns="" id="{0A75A995-7722-4852-B6D0-816407E79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3625" y="1111903"/>
              <a:ext cx="6108780" cy="7709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defTabSz="914354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600" b="1" dirty="0">
                <a:latin typeface="Arial Narrow" panose="020B0606020202030204" pitchFamily="34" charset="0"/>
                <a:cs typeface="Times New Roman" panose="02020603050405020304" pitchFamily="18" charset="0"/>
              </a:endParaRPr>
            </a:p>
            <a:p>
              <a:pPr algn="ctr" defTabSz="914354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800" dirty="0">
                <a:latin typeface="Arial Narrow" pitchFamily="34" charset="0"/>
              </a:endParaRPr>
            </a:p>
            <a:p>
              <a:pPr algn="ctr" defTabSz="914354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Arial Narrow" pitchFamily="34" charset="0"/>
                </a:rPr>
                <a:t>(</a:t>
              </a:r>
              <a:r>
                <a:rPr lang="en-US" i="1" dirty="0">
                  <a:latin typeface="Arial Narrow" pitchFamily="34" charset="0"/>
                </a:rPr>
                <a:t>T</a:t>
              </a:r>
              <a:r>
                <a:rPr lang="ru-RU" baseline="-25000" dirty="0" err="1">
                  <a:latin typeface="Arial Narrow" pitchFamily="34" charset="0"/>
                </a:rPr>
                <a:t>обн</a:t>
              </a:r>
              <a:r>
                <a:rPr lang="ru-RU" i="1" dirty="0">
                  <a:latin typeface="Arial Narrow" pitchFamily="34" charset="0"/>
                  <a:cs typeface="Times New Roman" panose="02020603050405020304" pitchFamily="18" charset="0"/>
                </a:rPr>
                <a:t> </a:t>
              </a:r>
              <a:r>
                <a:rPr lang="en-US" dirty="0">
                  <a:latin typeface="Arial Narrow" pitchFamily="34" charset="0"/>
                  <a:cs typeface="Times New Roman" panose="02020603050405020304" pitchFamily="18" charset="0"/>
                </a:rPr>
                <a:t>&lt;&lt; </a:t>
              </a:r>
              <a:r>
                <a:rPr lang="en-US" i="1" dirty="0">
                  <a:latin typeface="Arial Narrow" pitchFamily="34" charset="0"/>
                  <a:cs typeface="Times New Roman" panose="02020603050405020304" pitchFamily="18" charset="0"/>
                </a:rPr>
                <a:t>T</a:t>
              </a:r>
              <a:r>
                <a:rPr lang="ru-RU" baseline="-25000" dirty="0" err="1">
                  <a:latin typeface="Arial Narrow" pitchFamily="34" charset="0"/>
                </a:rPr>
                <a:t>обз</a:t>
              </a:r>
              <a:r>
                <a:rPr lang="ru-RU" baseline="-25000" dirty="0">
                  <a:latin typeface="Arial Narrow" pitchFamily="34" charset="0"/>
                </a:rPr>
                <a:t>. </a:t>
              </a:r>
              <a:r>
                <a:rPr lang="ru-RU" baseline="-25000" dirty="0" err="1" smtClean="0">
                  <a:latin typeface="Arial Narrow" pitchFamily="34" charset="0"/>
                </a:rPr>
                <a:t>спл</a:t>
              </a:r>
              <a:r>
                <a:rPr lang="ru-RU" dirty="0" smtClean="0">
                  <a:latin typeface="Arial Narrow" pitchFamily="34" charset="0"/>
                </a:rPr>
                <a:t>, </a:t>
              </a:r>
              <a:r>
                <a:rPr lang="en-US" i="1" dirty="0">
                  <a:latin typeface="Arial Narrow" pitchFamily="34" charset="0"/>
                </a:rPr>
                <a:t>r</a:t>
              </a:r>
              <a:r>
                <a:rPr lang="ru-RU" i="1" baseline="-25000" dirty="0">
                  <a:latin typeface="Arial Narrow" pitchFamily="34" charset="0"/>
                </a:rPr>
                <a:t>о</a:t>
              </a:r>
              <a:r>
                <a:rPr lang="en-US" i="1" baseline="-25000" dirty="0">
                  <a:latin typeface="Arial Narrow" pitchFamily="34" charset="0"/>
                </a:rPr>
                <a:t> </a:t>
              </a:r>
              <a:r>
                <a:rPr lang="en-US" i="1" dirty="0">
                  <a:latin typeface="Arial Narrow" pitchFamily="34" charset="0"/>
                </a:rPr>
                <a:t>≥</a:t>
              </a:r>
              <a:r>
                <a:rPr lang="ru-RU" i="1" dirty="0">
                  <a:latin typeface="Arial Narrow" pitchFamily="34" charset="0"/>
                </a:rPr>
                <a:t> </a:t>
              </a:r>
              <a:r>
                <a:rPr lang="en-US" i="1" dirty="0">
                  <a:latin typeface="Arial Narrow" pitchFamily="34" charset="0"/>
                </a:rPr>
                <a:t>r</a:t>
              </a:r>
              <a:r>
                <a:rPr lang="ru-RU" i="1" baseline="-25000" dirty="0">
                  <a:latin typeface="Arial Narrow" pitchFamily="34" charset="0"/>
                </a:rPr>
                <a:t>о</a:t>
              </a:r>
              <a:r>
                <a:rPr lang="ru-RU" baseline="-25000" dirty="0">
                  <a:latin typeface="Arial Narrow" pitchFamily="34" charset="0"/>
                </a:rPr>
                <a:t> треб</a:t>
              </a:r>
              <a:r>
                <a:rPr lang="en-US" dirty="0">
                  <a:latin typeface="Arial Narrow" pitchFamily="34" charset="0"/>
                </a:rPr>
                <a:t>)</a:t>
              </a:r>
              <a:endParaRPr lang="ru-RU" dirty="0">
                <a:latin typeface="Arial Narrow" pitchFamily="34" charset="0"/>
              </a:endParaRPr>
            </a:p>
            <a:p>
              <a:pPr algn="ctr" defTabSz="914354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700" dirty="0">
                <a:latin typeface="Arial Narrow" panose="020B0606020202030204" pitchFamily="34" charset="0"/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3003624" y="1111903"/>
              <a:ext cx="6063581" cy="3447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914354" fontAlgn="auto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 smtClean="0">
                  <a:latin typeface="Arial Narrow" panose="020B0606020202030204" pitchFamily="34" charset="0"/>
                  <a:cs typeface="Times New Roman" panose="02020603050405020304" pitchFamily="18" charset="0"/>
                </a:rPr>
                <a:t>Задача обнаружения</a:t>
              </a:r>
              <a:endParaRPr lang="ru-RU" sz="2000" b="1" dirty="0">
                <a:latin typeface="Arial Narrow" panose="020B0606020202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6" name="Прямоугольник 65"/>
          <p:cNvSpPr/>
          <p:nvPr/>
        </p:nvSpPr>
        <p:spPr>
          <a:xfrm>
            <a:off x="35495" y="3031000"/>
            <a:ext cx="4469683" cy="665543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7288818" y="1342046"/>
            <a:ext cx="1799007" cy="1612378"/>
            <a:chOff x="4706481" y="2004194"/>
            <a:chExt cx="1799007" cy="1612378"/>
          </a:xfrm>
        </p:grpSpPr>
        <p:sp>
          <p:nvSpPr>
            <p:cNvPr id="68" name="Прямоугольник 67">
              <a:extLst>
                <a:ext uri="{FF2B5EF4-FFF2-40B4-BE49-F238E27FC236}">
                  <a16:creationId xmlns:a16="http://schemas.microsoft.com/office/drawing/2014/main" xmlns="" id="{30EF6A9A-76F8-4731-87DB-4ABD271DF8E5}"/>
                </a:ext>
              </a:extLst>
            </p:cNvPr>
            <p:cNvSpPr/>
            <p:nvPr/>
          </p:nvSpPr>
          <p:spPr>
            <a:xfrm>
              <a:off x="4706481" y="2004194"/>
              <a:ext cx="1789056" cy="1612378"/>
            </a:xfrm>
            <a:prstGeom prst="rect">
              <a:avLst/>
            </a:prstGeom>
            <a:solidFill>
              <a:schemeClr val="accent3">
                <a:lumMod val="20000"/>
                <a:lumOff val="80000"/>
                <a:alpha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725967" y="2088859"/>
              <a:ext cx="1779521" cy="13542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914354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Условия:</a:t>
              </a:r>
              <a:r>
                <a:rPr lang="ru-RU" sz="2000" b="1" i="1" dirty="0">
                  <a:latin typeface="Arial Narrow" panose="020B0606020202030204" pitchFamily="34" charset="0"/>
                  <a:cs typeface="Times New Roman" panose="02020603050405020304" pitchFamily="18" charset="0"/>
                </a:rPr>
                <a:t> </a:t>
              </a:r>
            </a:p>
            <a:p>
              <a:r>
                <a:rPr lang="en-US" sz="1600" i="1" dirty="0">
                  <a:latin typeface="Arial Narrow" pitchFamily="34" charset="0"/>
                  <a:cs typeface="Arial" panose="020B0604020202020204" pitchFamily="34" charset="0"/>
                </a:rPr>
                <a:t>P</a:t>
              </a:r>
              <a:r>
                <a:rPr lang="ru-RU" sz="1600" baseline="-25000" dirty="0" err="1" smtClean="0">
                  <a:latin typeface="Arial Narrow" pitchFamily="34" charset="0"/>
                  <a:cs typeface="Arial" panose="020B0604020202020204" pitchFamily="34" charset="0"/>
                </a:rPr>
                <a:t>рнс</a:t>
              </a:r>
              <a:r>
                <a:rPr lang="ru-RU" sz="1600" baseline="-25000" dirty="0" smtClean="0">
                  <a:latin typeface="Arial Narrow" pitchFamily="34" charset="0"/>
                  <a:cs typeface="Arial" panose="020B0604020202020204" pitchFamily="34" charset="0"/>
                </a:rPr>
                <a:t> </a:t>
              </a:r>
              <a:r>
                <a:rPr lang="ru-RU" sz="1600" dirty="0" smtClean="0">
                  <a:latin typeface="Arial Narrow" pitchFamily="34" charset="0"/>
                  <a:cs typeface="Arial" panose="020B0604020202020204" pitchFamily="34" charset="0"/>
                </a:rPr>
                <a:t>= 0,1…10 </a:t>
              </a:r>
              <a:r>
                <a:rPr lang="ru-RU" sz="1600" dirty="0">
                  <a:latin typeface="Arial Narrow" pitchFamily="34" charset="0"/>
                  <a:cs typeface="Arial" panose="020B0604020202020204" pitchFamily="34" charset="0"/>
                </a:rPr>
                <a:t>Вт</a:t>
              </a:r>
            </a:p>
            <a:p>
              <a:r>
                <a:rPr lang="en-US" sz="1600" i="1" dirty="0">
                  <a:latin typeface="Arial Narrow" pitchFamily="34" charset="0"/>
                  <a:cs typeface="Arial" panose="020B0604020202020204" pitchFamily="34" charset="0"/>
                </a:rPr>
                <a:t>F</a:t>
              </a:r>
              <a:r>
                <a:rPr lang="ru-RU" sz="1600" baseline="-25000" dirty="0" smtClean="0">
                  <a:latin typeface="Arial Narrow" pitchFamily="34" charset="0"/>
                  <a:cs typeface="Arial" panose="020B0604020202020204" pitchFamily="34" charset="0"/>
                </a:rPr>
                <a:t>п </a:t>
              </a:r>
              <a:r>
                <a:rPr lang="ru-RU" sz="1600" dirty="0" smtClean="0">
                  <a:latin typeface="Arial Narrow" pitchFamily="34" charset="0"/>
                  <a:cs typeface="Arial" panose="020B0604020202020204" pitchFamily="34" charset="0"/>
                </a:rPr>
                <a:t>= 1…20 </a:t>
              </a:r>
              <a:r>
                <a:rPr lang="ru-RU" sz="1600" dirty="0">
                  <a:latin typeface="Arial Narrow" pitchFamily="34" charset="0"/>
                  <a:cs typeface="Arial" panose="020B0604020202020204" pitchFamily="34" charset="0"/>
                </a:rPr>
                <a:t>кГц</a:t>
              </a:r>
            </a:p>
            <a:p>
              <a:r>
                <a:rPr lang="el-GR" sz="1600" dirty="0">
                  <a:solidFill>
                    <a:prstClr val="black"/>
                  </a:solidFill>
                  <a:latin typeface="+mn-lt"/>
                  <a:cs typeface="Times New Roman" panose="02020603050405020304" pitchFamily="18" charset="0"/>
                </a:rPr>
                <a:t>τ</a:t>
              </a:r>
              <a:r>
                <a:rPr lang="ru-RU" sz="1600" baseline="-250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и </a:t>
              </a:r>
              <a:r>
                <a:rPr lang="ru-RU" sz="1600" dirty="0" smtClean="0">
                  <a:latin typeface="Arial Narrow" pitchFamily="34" charset="0"/>
                  <a:cs typeface="Arial" panose="020B0604020202020204" pitchFamily="34" charset="0"/>
                </a:rPr>
                <a:t>= 1…10 </a:t>
              </a:r>
              <a:r>
                <a:rPr lang="ru-RU" sz="1600" dirty="0" err="1">
                  <a:latin typeface="Arial Narrow" pitchFamily="34" charset="0"/>
                  <a:cs typeface="Arial" panose="020B0604020202020204" pitchFamily="34" charset="0"/>
                </a:rPr>
                <a:t>мкс</a:t>
              </a:r>
              <a:endParaRPr lang="ru-RU" sz="1600" dirty="0">
                <a:latin typeface="Arial Narrow" pitchFamily="34" charset="0"/>
                <a:cs typeface="Arial" panose="020B0604020202020204" pitchFamily="34" charset="0"/>
              </a:endParaRPr>
            </a:p>
            <a:p>
              <a:r>
                <a:rPr lang="en-US" sz="1600" i="1" dirty="0">
                  <a:latin typeface="Arial Narrow" pitchFamily="34" charset="0"/>
                  <a:cs typeface="Arial" panose="020B0604020202020204" pitchFamily="34" charset="0"/>
                </a:rPr>
                <a:t>q</a:t>
              </a:r>
              <a:r>
                <a:rPr lang="ru-RU" sz="1600" baseline="-25000" dirty="0" err="1">
                  <a:latin typeface="Arial Narrow" pitchFamily="34" charset="0"/>
                  <a:cs typeface="Arial" panose="020B0604020202020204" pitchFamily="34" charset="0"/>
                </a:rPr>
                <a:t>вх</a:t>
              </a:r>
              <a:r>
                <a:rPr lang="ru-RU" sz="1600" baseline="-25000" dirty="0">
                  <a:latin typeface="Arial Narrow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>
                  <a:latin typeface="Arial Narrow" pitchFamily="34" charset="0"/>
                  <a:cs typeface="Arial" panose="020B0604020202020204" pitchFamily="34" charset="0"/>
                </a:rPr>
                <a:t>&lt;</a:t>
              </a:r>
              <a:r>
                <a:rPr lang="ru-RU" sz="1600" dirty="0">
                  <a:latin typeface="Arial Narrow" pitchFamily="34" charset="0"/>
                  <a:cs typeface="Arial" panose="020B0604020202020204" pitchFamily="34" charset="0"/>
                </a:rPr>
                <a:t> 1…5 дБ</a:t>
              </a:r>
              <a:endParaRPr lang="ru-RU" sz="1600" dirty="0">
                <a:latin typeface="Arial Narrow" pitchFamily="34" charset="0"/>
              </a:endParaRPr>
            </a:p>
          </p:txBody>
        </p:sp>
      </p:grpSp>
      <p:sp>
        <p:nvSpPr>
          <p:cNvPr id="69" name="Стрелка: вправо 92">
            <a:extLst>
              <a:ext uri="{FF2B5EF4-FFF2-40B4-BE49-F238E27FC236}">
                <a16:creationId xmlns:a16="http://schemas.microsoft.com/office/drawing/2014/main" xmlns="" id="{EB33963C-3363-4C63-8C6E-4CC311705537}"/>
              </a:ext>
            </a:extLst>
          </p:cNvPr>
          <p:cNvSpPr/>
          <p:nvPr/>
        </p:nvSpPr>
        <p:spPr>
          <a:xfrm rot="10800000">
            <a:off x="7035365" y="1556792"/>
            <a:ext cx="144016" cy="806459"/>
          </a:xfrm>
          <a:prstGeom prst="rightArrow">
            <a:avLst/>
          </a:prstGeom>
          <a:solidFill>
            <a:schemeClr val="bg2">
              <a:alpha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724210" y="3031000"/>
            <a:ext cx="4353665" cy="665543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7189" y="3882534"/>
            <a:ext cx="43307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Arial Narrow" panose="020B0606020202030204" pitchFamily="34" charset="0"/>
                <a:cs typeface="SimSun" panose="02010600030101010101" pitchFamily="2" charset="-122"/>
              </a:rPr>
              <a:t>Многоканальная обработка</a:t>
            </a:r>
          </a:p>
        </p:txBody>
      </p:sp>
      <p:sp>
        <p:nvSpPr>
          <p:cNvPr id="74" name="Стрелка: вправо 92">
            <a:extLst>
              <a:ext uri="{FF2B5EF4-FFF2-40B4-BE49-F238E27FC236}">
                <a16:creationId xmlns:a16="http://schemas.microsoft.com/office/drawing/2014/main" xmlns="" id="{EB33963C-3363-4C63-8C6E-4CC311705537}"/>
              </a:ext>
            </a:extLst>
          </p:cNvPr>
          <p:cNvSpPr/>
          <p:nvPr/>
        </p:nvSpPr>
        <p:spPr>
          <a:xfrm rot="5400000">
            <a:off x="2073212" y="3402888"/>
            <a:ext cx="144016" cy="806459"/>
          </a:xfrm>
          <a:prstGeom prst="rightArrow">
            <a:avLst/>
          </a:prstGeom>
          <a:solidFill>
            <a:schemeClr val="bg2">
              <a:alpha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xmlns="" id="{8954F48F-E25C-457E-B63C-E3B55139CCDD}"/>
              </a:ext>
            </a:extLst>
          </p:cNvPr>
          <p:cNvSpPr/>
          <p:nvPr/>
        </p:nvSpPr>
        <p:spPr>
          <a:xfrm>
            <a:off x="4724210" y="3934334"/>
            <a:ext cx="4339222" cy="1606290"/>
          </a:xfrm>
          <a:prstGeom prst="rect">
            <a:avLst/>
          </a:prstGeom>
          <a:solidFill>
            <a:schemeClr val="accent2">
              <a:lumMod val="40000"/>
              <a:lumOff val="60000"/>
              <a:alpha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4724211" y="3933056"/>
            <a:ext cx="4337270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354" fontAlgn="auto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Широкополосный цифровой параллельный </a:t>
            </a:r>
            <a:r>
              <a:rPr lang="ru-RU" sz="16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спектроанализатор</a:t>
            </a:r>
            <a:endParaRPr lang="ru-RU" sz="16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8" name="Стрелка: вправо 92">
            <a:extLst>
              <a:ext uri="{FF2B5EF4-FFF2-40B4-BE49-F238E27FC236}">
                <a16:creationId xmlns:a16="http://schemas.microsoft.com/office/drawing/2014/main" xmlns="" id="{EB33963C-3363-4C63-8C6E-4CC311705537}"/>
              </a:ext>
            </a:extLst>
          </p:cNvPr>
          <p:cNvSpPr/>
          <p:nvPr/>
        </p:nvSpPr>
        <p:spPr>
          <a:xfrm rot="5400000">
            <a:off x="6901882" y="3415407"/>
            <a:ext cx="144016" cy="806459"/>
          </a:xfrm>
          <a:prstGeom prst="rightArrow">
            <a:avLst/>
          </a:prstGeom>
          <a:solidFill>
            <a:schemeClr val="bg2">
              <a:alpha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4988413" y="3068960"/>
            <a:ext cx="38252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Энергетический способ обнаружения</a:t>
            </a:r>
          </a:p>
          <a:p>
            <a:pPr algn="ctr"/>
            <a:r>
              <a:rPr lang="en-US" sz="1600" dirty="0" smtClean="0">
                <a:latin typeface="Arial Narrow" pitchFamily="34" charset="0"/>
              </a:rPr>
              <a:t>(</a:t>
            </a:r>
            <a:r>
              <a:rPr lang="en-US" sz="1600" i="1" dirty="0" smtClean="0">
                <a:latin typeface="Arial Narrow" pitchFamily="34" charset="0"/>
              </a:rPr>
              <a:t>T</a:t>
            </a:r>
            <a:r>
              <a:rPr lang="ru-RU" sz="1600" baseline="-25000" dirty="0" err="1">
                <a:latin typeface="Arial Narrow" pitchFamily="34" charset="0"/>
              </a:rPr>
              <a:t>обн</a:t>
            </a:r>
            <a:r>
              <a:rPr lang="ru-RU" sz="1600" i="1" dirty="0"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Arial Narrow" pitchFamily="34" charset="0"/>
                <a:cs typeface="Times New Roman" panose="02020603050405020304" pitchFamily="18" charset="0"/>
              </a:rPr>
              <a:t>≈ </a:t>
            </a:r>
            <a:r>
              <a:rPr lang="en-US" sz="1600" i="1" dirty="0">
                <a:latin typeface="Arial Narrow" pitchFamily="34" charset="0"/>
                <a:cs typeface="Times New Roman" panose="02020603050405020304" pitchFamily="18" charset="0"/>
              </a:rPr>
              <a:t>T</a:t>
            </a:r>
            <a:r>
              <a:rPr lang="ru-RU" sz="1600" baseline="-25000" dirty="0" err="1">
                <a:latin typeface="Arial Narrow" pitchFamily="34" charset="0"/>
              </a:rPr>
              <a:t>обз</a:t>
            </a:r>
            <a:r>
              <a:rPr lang="ru-RU" sz="1600" baseline="-25000" dirty="0">
                <a:latin typeface="Arial Narrow" pitchFamily="34" charset="0"/>
              </a:rPr>
              <a:t>. </a:t>
            </a:r>
            <a:r>
              <a:rPr lang="ru-RU" sz="1600" baseline="-25000" dirty="0" err="1" smtClean="0">
                <a:latin typeface="Arial Narrow" pitchFamily="34" charset="0"/>
              </a:rPr>
              <a:t>спл</a:t>
            </a:r>
            <a:r>
              <a:rPr lang="ru-RU" sz="1600" dirty="0" smtClean="0">
                <a:latin typeface="Arial Narrow" pitchFamily="34" charset="0"/>
              </a:rPr>
              <a:t>, </a:t>
            </a:r>
            <a:r>
              <a:rPr lang="en-US" sz="1600" i="1" dirty="0">
                <a:latin typeface="Arial Narrow" pitchFamily="34" charset="0"/>
              </a:rPr>
              <a:t>r</a:t>
            </a:r>
            <a:r>
              <a:rPr lang="ru-RU" sz="1600" i="1" baseline="-25000" dirty="0">
                <a:latin typeface="Arial Narrow" pitchFamily="34" charset="0"/>
              </a:rPr>
              <a:t>о</a:t>
            </a:r>
            <a:r>
              <a:rPr lang="en-US" sz="1600" i="1" baseline="-25000" dirty="0">
                <a:latin typeface="Arial Narrow" pitchFamily="34" charset="0"/>
              </a:rPr>
              <a:t> </a:t>
            </a:r>
            <a:r>
              <a:rPr lang="ru-RU" sz="1600" i="1" dirty="0" smtClean="0">
                <a:latin typeface="Arial Narrow" pitchFamily="34" charset="0"/>
              </a:rPr>
              <a:t>= </a:t>
            </a:r>
            <a:r>
              <a:rPr lang="en-US" sz="1600" i="1" dirty="0">
                <a:latin typeface="Arial Narrow" pitchFamily="34" charset="0"/>
              </a:rPr>
              <a:t>r</a:t>
            </a:r>
            <a:r>
              <a:rPr lang="ru-RU" sz="1600" i="1" baseline="-25000" dirty="0">
                <a:latin typeface="Arial Narrow" pitchFamily="34" charset="0"/>
              </a:rPr>
              <a:t>о</a:t>
            </a:r>
            <a:r>
              <a:rPr lang="ru-RU" sz="1600" baseline="-25000" dirty="0">
                <a:latin typeface="Arial Narrow" pitchFamily="34" charset="0"/>
              </a:rPr>
              <a:t> треб</a:t>
            </a:r>
            <a:r>
              <a:rPr lang="en-US" sz="1600" dirty="0">
                <a:latin typeface="Arial Narrow" pitchFamily="34" charset="0"/>
              </a:rPr>
              <a:t>)</a:t>
            </a:r>
            <a:endParaRPr lang="ru-RU" sz="1600" dirty="0">
              <a:latin typeface="Arial Narrow" panose="020B0606020202030204" pitchFamily="34" charset="0"/>
              <a:cs typeface="SimSun" panose="02010600030101010101" pitchFamily="2" charset="-122"/>
            </a:endParaRPr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xmlns="" id="{2E0C8F22-5518-49E7-9A6A-104559C1199C}"/>
              </a:ext>
            </a:extLst>
          </p:cNvPr>
          <p:cNvSpPr/>
          <p:nvPr/>
        </p:nvSpPr>
        <p:spPr>
          <a:xfrm>
            <a:off x="4858357" y="4382409"/>
            <a:ext cx="1945890" cy="592093"/>
          </a:xfrm>
          <a:prstGeom prst="rect">
            <a:avLst/>
          </a:prstGeom>
          <a:solidFill>
            <a:srgbClr val="FCEBE8"/>
          </a:solidFill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112" name="Прямоугольник 111"/>
          <p:cNvSpPr/>
          <p:nvPr/>
        </p:nvSpPr>
        <p:spPr>
          <a:xfrm>
            <a:off x="4858358" y="4382409"/>
            <a:ext cx="1945890" cy="6093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400" dirty="0">
                <a:latin typeface="Arial Narrow" pitchFamily="34" charset="0"/>
              </a:rPr>
              <a:t>Минимальные требования к наличию априорных сведений</a:t>
            </a:r>
          </a:p>
        </p:txBody>
      </p: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xmlns="" id="{B04ABD69-51E9-4428-AAF5-44590EFC07B1}"/>
              </a:ext>
            </a:extLst>
          </p:cNvPr>
          <p:cNvSpPr/>
          <p:nvPr/>
        </p:nvSpPr>
        <p:spPr>
          <a:xfrm>
            <a:off x="4847360" y="5139364"/>
            <a:ext cx="1956887" cy="323165"/>
          </a:xfrm>
          <a:prstGeom prst="rect">
            <a:avLst/>
          </a:prstGeom>
          <a:solidFill>
            <a:schemeClr val="bg2"/>
          </a:solidFill>
          <a:ln>
            <a:solidFill>
              <a:srgbClr val="F7663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500" b="1" i="1" dirty="0">
                <a:latin typeface="Arial Narrow" pitchFamily="34" charset="0"/>
                <a:cs typeface="Times New Roman" panose="02020603050405020304" pitchFamily="18" charset="0"/>
              </a:rPr>
              <a:t>F</a:t>
            </a:r>
            <a:r>
              <a:rPr lang="ru-RU" sz="1500" b="1" baseline="-25000" dirty="0" err="1">
                <a:latin typeface="Arial Narrow" pitchFamily="34" charset="0"/>
                <a:cs typeface="Times New Roman" panose="02020603050405020304" pitchFamily="18" charset="0"/>
              </a:rPr>
              <a:t>лт</a:t>
            </a:r>
            <a:r>
              <a:rPr lang="ru-RU" sz="1500" b="1" baseline="-25000" dirty="0"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ru-RU" sz="1500" b="1" dirty="0">
                <a:latin typeface="Arial Narrow" pitchFamily="34" charset="0"/>
                <a:cs typeface="Times New Roman" panose="02020603050405020304" pitchFamily="18" charset="0"/>
              </a:rPr>
              <a:t>≤</a:t>
            </a:r>
            <a:r>
              <a:rPr lang="en-US" sz="1500" b="1" i="1" dirty="0">
                <a:latin typeface="Arial Narrow" pitchFamily="34" charset="0"/>
                <a:cs typeface="Times New Roman" panose="02020603050405020304" pitchFamily="18" charset="0"/>
              </a:rPr>
              <a:t> F</a:t>
            </a:r>
            <a:r>
              <a:rPr lang="ru-RU" sz="1500" b="1" baseline="-25000" dirty="0" err="1">
                <a:latin typeface="Arial Narrow" pitchFamily="34" charset="0"/>
                <a:cs typeface="Times New Roman" panose="02020603050405020304" pitchFamily="18" charset="0"/>
              </a:rPr>
              <a:t>лт</a:t>
            </a:r>
            <a:r>
              <a:rPr lang="ru-RU" sz="1500" b="1" baseline="-25000" dirty="0">
                <a:solidFill>
                  <a:prstClr val="black"/>
                </a:solidFill>
                <a:latin typeface="Arial Narrow" pitchFamily="34" charset="0"/>
                <a:cs typeface="Times New Roman" panose="02020603050405020304" pitchFamily="18" charset="0"/>
              </a:rPr>
              <a:t> треб</a:t>
            </a:r>
            <a:endParaRPr lang="ru-RU" sz="1500" b="1" dirty="0"/>
          </a:p>
        </p:txBody>
      </p:sp>
      <p:sp>
        <p:nvSpPr>
          <p:cNvPr id="52" name="Стрелка: вправо 113">
            <a:extLst>
              <a:ext uri="{FF2B5EF4-FFF2-40B4-BE49-F238E27FC236}">
                <a16:creationId xmlns:a16="http://schemas.microsoft.com/office/drawing/2014/main" xmlns="" id="{5FF1ABAA-E457-481D-AEF5-25523ECF2A6C}"/>
              </a:ext>
            </a:extLst>
          </p:cNvPr>
          <p:cNvSpPr/>
          <p:nvPr/>
        </p:nvSpPr>
        <p:spPr>
          <a:xfrm rot="5400000">
            <a:off x="5755469" y="4855570"/>
            <a:ext cx="140667" cy="425921"/>
          </a:xfrm>
          <a:prstGeom prst="rightArrow">
            <a:avLst/>
          </a:prstGeom>
          <a:solidFill>
            <a:schemeClr val="bg2">
              <a:alpha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xmlns="" id="{2E0C8F22-5518-49E7-9A6A-104559C1199C}"/>
              </a:ext>
            </a:extLst>
          </p:cNvPr>
          <p:cNvSpPr/>
          <p:nvPr/>
        </p:nvSpPr>
        <p:spPr>
          <a:xfrm>
            <a:off x="6988875" y="4365104"/>
            <a:ext cx="1945890" cy="592093"/>
          </a:xfrm>
          <a:prstGeom prst="rect">
            <a:avLst/>
          </a:prstGeom>
          <a:solidFill>
            <a:srgbClr val="FCEBE8"/>
          </a:solidFill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6988876" y="4365104"/>
            <a:ext cx="1945890" cy="6093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400" dirty="0">
                <a:latin typeface="Arial Narrow" pitchFamily="34" charset="0"/>
              </a:rPr>
              <a:t>Накопление маломощных </a:t>
            </a:r>
            <a:r>
              <a:rPr lang="ru-RU" sz="1400" dirty="0" smtClean="0">
                <a:latin typeface="Arial Narrow" pitchFamily="34" charset="0"/>
              </a:rPr>
              <a:t>КНС</a:t>
            </a:r>
            <a:endParaRPr lang="ru-RU" sz="1400" dirty="0">
              <a:latin typeface="Arial Narrow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ru-RU" sz="1400" dirty="0" smtClean="0">
                <a:latin typeface="Arial Narrow" pitchFamily="34" charset="0"/>
              </a:rPr>
              <a:t>(</a:t>
            </a:r>
            <a:r>
              <a:rPr lang="en-US" sz="1400" dirty="0" smtClean="0">
                <a:latin typeface="Arial Narrow" pitchFamily="34" charset="0"/>
              </a:rPr>
              <a:t>q</a:t>
            </a:r>
            <a:r>
              <a:rPr lang="ru-RU" sz="1400" baseline="-25000" dirty="0" err="1" smtClean="0">
                <a:latin typeface="Arial Narrow" pitchFamily="34" charset="0"/>
              </a:rPr>
              <a:t>вх</a:t>
            </a:r>
            <a:r>
              <a:rPr lang="ru-RU" sz="1400" baseline="-25000" dirty="0" smtClean="0">
                <a:latin typeface="Arial Narrow" pitchFamily="34" charset="0"/>
              </a:rPr>
              <a:t> </a:t>
            </a:r>
            <a:r>
              <a:rPr lang="en-US" sz="1400" dirty="0" smtClean="0">
                <a:latin typeface="Arial Narrow" pitchFamily="34" charset="0"/>
              </a:rPr>
              <a:t>&lt;</a:t>
            </a:r>
            <a:r>
              <a:rPr lang="ru-RU" sz="1400" dirty="0" smtClean="0">
                <a:latin typeface="Arial Narrow" pitchFamily="34" charset="0"/>
              </a:rPr>
              <a:t> </a:t>
            </a:r>
            <a:r>
              <a:rPr lang="ru-RU" sz="1400" dirty="0">
                <a:latin typeface="Arial Narrow" pitchFamily="34" charset="0"/>
              </a:rPr>
              <a:t>20 </a:t>
            </a:r>
            <a:r>
              <a:rPr lang="ru-RU" sz="1400" dirty="0" smtClean="0">
                <a:latin typeface="Arial Narrow" pitchFamily="34" charset="0"/>
              </a:rPr>
              <a:t>дБ)</a:t>
            </a:r>
            <a:endParaRPr lang="ru-RU" sz="1400" dirty="0">
              <a:latin typeface="Arial Narrow" pitchFamily="34" charset="0"/>
            </a:endParaRP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xmlns="" id="{B04ABD69-51E9-4428-AAF5-44590EFC07B1}"/>
              </a:ext>
            </a:extLst>
          </p:cNvPr>
          <p:cNvSpPr/>
          <p:nvPr/>
        </p:nvSpPr>
        <p:spPr>
          <a:xfrm>
            <a:off x="6977878" y="5122059"/>
            <a:ext cx="1956887" cy="338554"/>
          </a:xfrm>
          <a:prstGeom prst="rect">
            <a:avLst/>
          </a:prstGeom>
          <a:solidFill>
            <a:schemeClr val="bg2"/>
          </a:solidFill>
          <a:ln>
            <a:solidFill>
              <a:srgbClr val="F7663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500" b="1" i="1" dirty="0">
                <a:latin typeface="Arial Narrow" pitchFamily="34" charset="0"/>
                <a:cs typeface="Times New Roman" panose="02020603050405020304" pitchFamily="18" charset="0"/>
              </a:rPr>
              <a:t>q</a:t>
            </a:r>
            <a:r>
              <a:rPr lang="ru-RU" sz="1500" b="1" baseline="-25000" dirty="0" err="1">
                <a:latin typeface="Arial Narrow" pitchFamily="34" charset="0"/>
                <a:cs typeface="Times New Roman" panose="02020603050405020304" pitchFamily="18" charset="0"/>
              </a:rPr>
              <a:t>вых</a:t>
            </a:r>
            <a:r>
              <a:rPr lang="en-US" sz="1600" b="1" i="1" dirty="0">
                <a:latin typeface="Arial Narrow" pitchFamily="34" charset="0"/>
                <a:cs typeface="Times New Roman" panose="02020603050405020304" pitchFamily="18" charset="0"/>
              </a:rPr>
              <a:t>&lt;</a:t>
            </a:r>
            <a:r>
              <a:rPr lang="ru-RU" sz="1600" b="1" baseline="-25000" dirty="0">
                <a:latin typeface="Arial Narrow" pitchFamily="34" charset="0"/>
                <a:cs typeface="Arial" panose="020B0604020202020204" pitchFamily="34" charset="0"/>
              </a:rPr>
              <a:t> </a:t>
            </a:r>
            <a:r>
              <a:rPr lang="en-US" sz="1500" b="1" i="1" dirty="0">
                <a:latin typeface="Arial Narrow" pitchFamily="34" charset="0"/>
                <a:cs typeface="Times New Roman" panose="02020603050405020304" pitchFamily="18" charset="0"/>
              </a:rPr>
              <a:t>q</a:t>
            </a:r>
            <a:r>
              <a:rPr lang="ru-RU" sz="1500" b="1" baseline="-25000" dirty="0" err="1">
                <a:latin typeface="Arial Narrow" pitchFamily="34" charset="0"/>
                <a:cs typeface="Times New Roman" panose="02020603050405020304" pitchFamily="18" charset="0"/>
              </a:rPr>
              <a:t>вых</a:t>
            </a:r>
            <a:r>
              <a:rPr lang="ru-RU" sz="1500" b="1" baseline="-25000" dirty="0">
                <a:solidFill>
                  <a:prstClr val="black"/>
                </a:solidFill>
                <a:latin typeface="Arial Narrow" pitchFamily="34" charset="0"/>
                <a:cs typeface="Times New Roman" panose="02020603050405020304" pitchFamily="18" charset="0"/>
              </a:rPr>
              <a:t> треб</a:t>
            </a:r>
            <a:endParaRPr lang="ru-RU" sz="1500" b="1" dirty="0"/>
          </a:p>
        </p:txBody>
      </p:sp>
      <p:sp>
        <p:nvSpPr>
          <p:cNvPr id="56" name="Стрелка: вправо 113">
            <a:extLst>
              <a:ext uri="{FF2B5EF4-FFF2-40B4-BE49-F238E27FC236}">
                <a16:creationId xmlns:a16="http://schemas.microsoft.com/office/drawing/2014/main" xmlns="" id="{5FF1ABAA-E457-481D-AEF5-25523ECF2A6C}"/>
              </a:ext>
            </a:extLst>
          </p:cNvPr>
          <p:cNvSpPr/>
          <p:nvPr/>
        </p:nvSpPr>
        <p:spPr>
          <a:xfrm rot="5400000">
            <a:off x="7885987" y="4838265"/>
            <a:ext cx="140667" cy="425921"/>
          </a:xfrm>
          <a:prstGeom prst="rightArrow">
            <a:avLst/>
          </a:prstGeom>
          <a:solidFill>
            <a:schemeClr val="bg2">
              <a:alpha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10800000">
            <a:off x="7335076" y="5085184"/>
            <a:ext cx="1892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latin typeface="Arial Narrow" pitchFamily="34" charset="0"/>
              </a:rPr>
              <a:t>↑</a:t>
            </a:r>
            <a:endParaRPr lang="ru-RU" sz="2400" b="1" dirty="0"/>
          </a:p>
        </p:txBody>
      </p:sp>
      <p:sp>
        <p:nvSpPr>
          <p:cNvPr id="64" name="Стрелка: вправо 92">
            <a:extLst>
              <a:ext uri="{FF2B5EF4-FFF2-40B4-BE49-F238E27FC236}">
                <a16:creationId xmlns:a16="http://schemas.microsoft.com/office/drawing/2014/main" xmlns="" id="{EB33963C-3363-4C63-8C6E-4CC311705537}"/>
              </a:ext>
            </a:extLst>
          </p:cNvPr>
          <p:cNvSpPr/>
          <p:nvPr/>
        </p:nvSpPr>
        <p:spPr>
          <a:xfrm rot="5400000">
            <a:off x="2896754" y="2192373"/>
            <a:ext cx="244194" cy="1181149"/>
          </a:xfrm>
          <a:prstGeom prst="rightArrow">
            <a:avLst/>
          </a:prstGeom>
          <a:solidFill>
            <a:schemeClr val="bg2">
              <a:alpha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xmlns="" id="{0A75A995-7722-4852-B6D0-816407E79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2661" y="2204864"/>
            <a:ext cx="2077565" cy="3139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sz="16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Известны</a:t>
            </a: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: </a:t>
            </a:r>
            <a:r>
              <a:rPr lang="en-US" sz="1600" i="1" dirty="0" smtClean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F</a:t>
            </a:r>
            <a:r>
              <a:rPr lang="ru-RU" sz="1600" baseline="-250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п</a:t>
            </a:r>
            <a:r>
              <a:rPr lang="en-US" sz="1600" dirty="0">
                <a:latin typeface="Arial Narrow" panose="020B0606020202030204" pitchFamily="34" charset="0"/>
              </a:rPr>
              <a:t>, </a:t>
            </a:r>
            <a:r>
              <a:rPr lang="en-US" sz="1600" dirty="0" smtClean="0">
                <a:solidFill>
                  <a:prstClr val="black"/>
                </a:solidFill>
                <a:latin typeface="+mn-lt"/>
                <a:cs typeface="Arial" charset="0"/>
              </a:rPr>
              <a:t>τ</a:t>
            </a:r>
            <a:r>
              <a:rPr lang="ru-RU" sz="1600" baseline="-250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и</a:t>
            </a:r>
            <a:r>
              <a:rPr lang="en-US" sz="16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,</a:t>
            </a: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 </a:t>
            </a:r>
            <a:r>
              <a:rPr lang="en-US" sz="1600" i="1" dirty="0" smtClean="0">
                <a:latin typeface="Arial Narrow" panose="020B0606020202030204" pitchFamily="34" charset="0"/>
              </a:rPr>
              <a:t>f</a:t>
            </a:r>
            <a:r>
              <a:rPr lang="en-US" sz="1600" baseline="-25000" dirty="0" smtClean="0">
                <a:latin typeface="Arial Narrow" panose="020B0606020202030204" pitchFamily="34" charset="0"/>
              </a:rPr>
              <a:t>0</a:t>
            </a:r>
            <a:endParaRPr lang="ru-RU" sz="1600" dirty="0">
              <a:latin typeface="Arial Narrow" panose="020B0606020202030204" pitchFamily="34" charset="0"/>
            </a:endParaRP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xmlns="" id="{0A75A995-7722-4852-B6D0-816407E79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7359" y="2204854"/>
            <a:ext cx="2064033" cy="31393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sz="16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Известны</a:t>
            </a: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: </a:t>
            </a:r>
            <a:r>
              <a:rPr lang="ru-RU" sz="16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∆</a:t>
            </a:r>
            <a:r>
              <a:rPr lang="en-US" sz="1600" i="1" dirty="0" smtClean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F</a:t>
            </a:r>
            <a:r>
              <a:rPr lang="ru-RU" sz="1600" baseline="-250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п</a:t>
            </a:r>
            <a:r>
              <a:rPr lang="en-US" sz="1600" dirty="0">
                <a:latin typeface="Arial Narrow" panose="020B0606020202030204" pitchFamily="34" charset="0"/>
              </a:rPr>
              <a:t>, </a:t>
            </a:r>
            <a:r>
              <a:rPr lang="ru-RU" sz="16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∆</a:t>
            </a:r>
            <a:r>
              <a:rPr lang="en-US" sz="1600" dirty="0" smtClean="0">
                <a:solidFill>
                  <a:prstClr val="black"/>
                </a:solidFill>
                <a:latin typeface="+mn-lt"/>
                <a:cs typeface="Arial" charset="0"/>
              </a:rPr>
              <a:t>τ</a:t>
            </a:r>
            <a:r>
              <a:rPr lang="ru-RU" sz="1600" baseline="-250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и</a:t>
            </a:r>
            <a:r>
              <a:rPr lang="en-US" sz="16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,</a:t>
            </a: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∆</a:t>
            </a:r>
            <a:r>
              <a:rPr lang="en-US" sz="1600" i="1" dirty="0" smtClean="0">
                <a:latin typeface="Arial Narrow" panose="020B0606020202030204" pitchFamily="34" charset="0"/>
              </a:rPr>
              <a:t>f</a:t>
            </a:r>
            <a:r>
              <a:rPr lang="en-US" sz="1600" baseline="-25000" dirty="0" smtClean="0">
                <a:latin typeface="Arial Narrow" panose="020B0606020202030204" pitchFamily="34" charset="0"/>
              </a:rPr>
              <a:t>0</a:t>
            </a:r>
            <a:endParaRPr lang="ru-RU" sz="1600" dirty="0">
              <a:latin typeface="Arial Narrow" panose="020B0606020202030204" pitchFamily="34" charset="0"/>
            </a:endParaRPr>
          </a:p>
        </p:txBody>
      </p:sp>
      <p:sp>
        <p:nvSpPr>
          <p:cNvPr id="58" name="Стрелка: вправо 92">
            <a:extLst>
              <a:ext uri="{FF2B5EF4-FFF2-40B4-BE49-F238E27FC236}">
                <a16:creationId xmlns:a16="http://schemas.microsoft.com/office/drawing/2014/main" xmlns="" id="{EB33963C-3363-4C63-8C6E-4CC311705537}"/>
              </a:ext>
            </a:extLst>
          </p:cNvPr>
          <p:cNvSpPr/>
          <p:nvPr/>
        </p:nvSpPr>
        <p:spPr>
          <a:xfrm rot="5400000">
            <a:off x="5875552" y="2212272"/>
            <a:ext cx="244194" cy="1181149"/>
          </a:xfrm>
          <a:prstGeom prst="rightArrow">
            <a:avLst/>
          </a:prstGeom>
          <a:solidFill>
            <a:schemeClr val="bg2">
              <a:alpha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729" y="5661248"/>
            <a:ext cx="90367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b="1" dirty="0">
                <a:latin typeface="Arial Narrow" panose="020B0606020202030204" pitchFamily="34" charset="0"/>
              </a:rPr>
              <a:t>Гипотеза: </a:t>
            </a:r>
            <a:r>
              <a:rPr lang="ru-RU" sz="1600" dirty="0">
                <a:latin typeface="Arial Narrow" panose="020B0606020202030204" pitchFamily="34" charset="0"/>
              </a:rPr>
              <a:t>повышение ОСШ на входе устройства принятия решения при обнаружении </a:t>
            </a:r>
            <a:r>
              <a:rPr lang="ru-RU" sz="1600" dirty="0" err="1">
                <a:latin typeface="Arial Narrow" pitchFamily="34" charset="0"/>
              </a:rPr>
              <a:t>квазинепрерывной</a:t>
            </a:r>
            <a:r>
              <a:rPr lang="ru-RU" sz="1600" dirty="0">
                <a:latin typeface="Arial Narrow" pitchFamily="34" charset="0"/>
              </a:rPr>
              <a:t> последовательности радиоимпульсов с низкой энергетической доступностью, возможно за счет использования в алгоритме обработки </a:t>
            </a:r>
            <a:r>
              <a:rPr lang="ru-RU" sz="1600" dirty="0">
                <a:latin typeface="Arial Narrow" panose="020B0606020202030204" pitchFamily="34" charset="0"/>
                <a:cs typeface="Times New Roman" panose="02020603050405020304" pitchFamily="18" charset="0"/>
              </a:rPr>
              <a:t>параллельного </a:t>
            </a:r>
            <a:r>
              <a:rPr lang="ru-RU" sz="16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спектроанализатора</a:t>
            </a:r>
            <a:r>
              <a:rPr lang="ru-RU" sz="1600" dirty="0">
                <a:latin typeface="Arial Narrow" pitchFamily="34" charset="0"/>
              </a:rPr>
              <a:t> априорной информации о структуре разведываемого сигнала и шума</a:t>
            </a:r>
            <a:r>
              <a:rPr lang="ru-RU" dirty="0">
                <a:latin typeface="Arial Narrow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6568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6" y="449141"/>
            <a:ext cx="6440159" cy="24296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4929684"/>
            <a:ext cx="3509738" cy="15236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96" y="3085834"/>
            <a:ext cx="3572508" cy="1567302"/>
          </a:xfrm>
          <a:prstGeom prst="rect">
            <a:avLst/>
          </a:prstGeom>
        </p:spPr>
      </p:pic>
      <p:sp>
        <p:nvSpPr>
          <p:cNvPr id="54" name="Скругленный прямоугольник 11">
            <a:extLst>
              <a:ext uri="{FF2B5EF4-FFF2-40B4-BE49-F238E27FC236}">
                <a16:creationId xmlns:a16="http://schemas.microsoft.com/office/drawing/2014/main" xmlns="" id="{500D399D-2C9C-4707-83A7-FAC73CE2F33B}"/>
              </a:ext>
            </a:extLst>
          </p:cNvPr>
          <p:cNvSpPr/>
          <p:nvPr/>
        </p:nvSpPr>
        <p:spPr>
          <a:xfrm>
            <a:off x="43937" y="11569"/>
            <a:ext cx="9064567" cy="416600"/>
          </a:xfrm>
          <a:prstGeom prst="roundRect">
            <a:avLst>
              <a:gd name="adj" fmla="val 16667"/>
            </a:avLst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7031" indent="-627031" algn="ctr">
              <a:defRPr/>
            </a:pPr>
            <a:endParaRPr lang="ru-RU" altLang="ru-RU" sz="1600" b="1" dirty="0">
              <a:latin typeface="Arial Narrow" pitchFamily="34" charset="0"/>
            </a:endParaRP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xmlns="" id="{2DFD103A-863A-4A5B-997F-693FF1B0BC58}"/>
              </a:ext>
            </a:extLst>
          </p:cNvPr>
          <p:cNvSpPr/>
          <p:nvPr/>
        </p:nvSpPr>
        <p:spPr>
          <a:xfrm>
            <a:off x="407184" y="81370"/>
            <a:ext cx="83380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altLang="ru-RU" sz="1500" b="1" dirty="0">
                <a:latin typeface="Arial Narrow" pitchFamily="34" charset="0"/>
              </a:rPr>
              <a:t>ФОРМИРОВАНИЕ КОЭФФИЦИЕНТОВ ФУНКЦИИ ВЗВЕШИВАНИЯ</a:t>
            </a:r>
          </a:p>
        </p:txBody>
      </p:sp>
      <p:sp>
        <p:nvSpPr>
          <p:cNvPr id="63" name="Овал 62">
            <a:extLst>
              <a:ext uri="{FF2B5EF4-FFF2-40B4-BE49-F238E27FC236}">
                <a16:creationId xmlns:a16="http://schemas.microsoft.com/office/drawing/2014/main" xmlns="" id="{0A651701-2A72-4623-A480-D7AB7D3195A4}"/>
              </a:ext>
            </a:extLst>
          </p:cNvPr>
          <p:cNvSpPr/>
          <p:nvPr/>
        </p:nvSpPr>
        <p:spPr>
          <a:xfrm>
            <a:off x="8715888" y="44624"/>
            <a:ext cx="349696" cy="348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Narrow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60F4A699-04E0-4315-9B45-FE3EEEF731C4}"/>
              </a:ext>
            </a:extLst>
          </p:cNvPr>
          <p:cNvSpPr/>
          <p:nvPr/>
        </p:nvSpPr>
        <p:spPr>
          <a:xfrm>
            <a:off x="5796136" y="5264214"/>
            <a:ext cx="2132577" cy="253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7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Рис. </a:t>
            </a:r>
            <a:r>
              <a:rPr lang="ru-RU" sz="1200" dirty="0" smtClean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5. </a:t>
            </a:r>
            <a:r>
              <a:rPr lang="ru-RU" sz="1200" dirty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Взвешивающая функция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280608" y="4664169"/>
            <a:ext cx="40033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Рис. </a:t>
            </a:r>
            <a:r>
              <a:rPr lang="ru-RU" sz="1200" dirty="0" smtClean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3 </a:t>
            </a:r>
            <a:r>
              <a:rPr lang="ru-RU" sz="1200" dirty="0" smtClean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Нормированная </a:t>
            </a:r>
            <a:r>
              <a:rPr lang="ru-RU" sz="1200" dirty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инвертированная огибающая </a:t>
            </a:r>
            <a:r>
              <a:rPr lang="ru-RU" sz="1200" dirty="0">
                <a:latin typeface="Arial Narrow" pitchFamily="34" charset="0"/>
              </a:rPr>
              <a:t>АКФ шума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414364" y="6381328"/>
            <a:ext cx="37255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Рис. </a:t>
            </a:r>
            <a:r>
              <a:rPr lang="ru-RU" sz="1200" dirty="0" smtClean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4  </a:t>
            </a:r>
            <a:r>
              <a:rPr lang="ru-RU" sz="1200" dirty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Нормированная огибающая </a:t>
            </a:r>
            <a:r>
              <a:rPr lang="ru-RU" sz="1200" dirty="0">
                <a:latin typeface="Arial Narrow" pitchFamily="34" charset="0"/>
              </a:rPr>
              <a:t>АКФ </a:t>
            </a:r>
            <a:r>
              <a:rPr lang="ru-RU" sz="1200" dirty="0" err="1">
                <a:latin typeface="Arial Narrow" pitchFamily="34" charset="0"/>
              </a:rPr>
              <a:t>квазинепрерывной</a:t>
            </a:r>
            <a:r>
              <a:rPr lang="ru-RU" sz="1200" dirty="0">
                <a:latin typeface="Arial Narrow" pitchFamily="34" charset="0"/>
              </a:rPr>
              <a:t> последовательности радиоимпульсов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570999" y="2745838"/>
            <a:ext cx="540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Рис. </a:t>
            </a:r>
            <a:r>
              <a:rPr lang="ru-RU" sz="1200" dirty="0" smtClean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1 </a:t>
            </a:r>
            <a:r>
              <a:rPr lang="ru-RU" sz="1200" dirty="0">
                <a:latin typeface="Arial Narrow" pitchFamily="34" charset="0"/>
              </a:rPr>
              <a:t>АКФ шума </a:t>
            </a:r>
            <a:r>
              <a:rPr lang="ru-RU" sz="1200" dirty="0" smtClean="0">
                <a:latin typeface="Arial Narrow" pitchFamily="34" charset="0"/>
              </a:rPr>
              <a:t>и </a:t>
            </a:r>
            <a:r>
              <a:rPr lang="ru-RU" sz="1200" dirty="0" err="1" smtClean="0">
                <a:latin typeface="Arial Narrow" pitchFamily="34" charset="0"/>
              </a:rPr>
              <a:t>квазинепрерывной</a:t>
            </a:r>
            <a:r>
              <a:rPr lang="ru-RU" sz="1200" dirty="0" smtClean="0">
                <a:latin typeface="Arial Narrow" pitchFamily="34" charset="0"/>
              </a:rPr>
              <a:t> последовательности радиоимпульсов</a:t>
            </a:r>
            <a:r>
              <a:rPr lang="en-US" sz="1200" dirty="0" smtClean="0">
                <a:latin typeface="Arial Narrow" pitchFamily="34" charset="0"/>
              </a:rPr>
              <a:t>,</a:t>
            </a:r>
            <a:r>
              <a:rPr lang="ru-RU" sz="1200" dirty="0" smtClean="0">
                <a:latin typeface="Arial Narrow" pitchFamily="34" charset="0"/>
              </a:rPr>
              <a:t/>
            </a:r>
            <a:br>
              <a:rPr lang="ru-RU" sz="1200" dirty="0" smtClean="0">
                <a:latin typeface="Arial Narrow" pitchFamily="34" charset="0"/>
              </a:rPr>
            </a:br>
            <a:r>
              <a:rPr lang="ru-RU" sz="1200" dirty="0" smtClean="0">
                <a:latin typeface="Arial Narrow" pitchFamily="34" charset="0"/>
              </a:rPr>
              <a:t>их аппроксимированные огибающие</a:t>
            </a:r>
            <a:endParaRPr lang="ru-RU" sz="1200" dirty="0">
              <a:latin typeface="Arial Narrow" pitchFamily="34" charset="0"/>
            </a:endParaRPr>
          </a:p>
        </p:txBody>
      </p:sp>
      <p:sp>
        <p:nvSpPr>
          <p:cNvPr id="82" name="Правая фигурная скобка 81"/>
          <p:cNvSpPr/>
          <p:nvPr/>
        </p:nvSpPr>
        <p:spPr>
          <a:xfrm>
            <a:off x="4081619" y="3501136"/>
            <a:ext cx="346365" cy="3240232"/>
          </a:xfrm>
          <a:prstGeom prst="rightBrace">
            <a:avLst/>
          </a:prstGeom>
          <a:ln w="22225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28469" y="5614193"/>
            <a:ext cx="3754257" cy="9831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latin typeface="Arial Narrow" pitchFamily="34" charset="0"/>
            </a:endParaRPr>
          </a:p>
        </p:txBody>
      </p:sp>
      <p:graphicFrame>
        <p:nvGraphicFramePr>
          <p:cNvPr id="73" name="Объект 72">
            <a:extLst>
              <a:ext uri="{FF2B5EF4-FFF2-40B4-BE49-F238E27FC236}">
                <a16:creationId xmlns:a16="http://schemas.microsoft.com/office/drawing/2014/main" xmlns="" id="{69AB3859-ED76-4A11-90C2-C90CC86F6E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2200159"/>
              </p:ext>
            </p:extLst>
          </p:nvPr>
        </p:nvGraphicFramePr>
        <p:xfrm>
          <a:off x="1979712" y="502557"/>
          <a:ext cx="2978150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24" name="Equation" r:id="rId7" imgW="2349360" imgH="228600" progId="Equation.DSMT4">
                  <p:embed/>
                </p:oleObj>
              </mc:Choice>
              <mc:Fallback>
                <p:oleObj name="Equation" r:id="rId7" imgW="23493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502557"/>
                        <a:ext cx="2978150" cy="29845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8171700"/>
              </p:ext>
            </p:extLst>
          </p:nvPr>
        </p:nvGraphicFramePr>
        <p:xfrm>
          <a:off x="5259584" y="5628876"/>
          <a:ext cx="2892027" cy="968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25" name="Equation" r:id="rId9" imgW="1739880" imgH="583920" progId="Equation.DSMT4">
                  <p:embed/>
                </p:oleObj>
              </mc:Choice>
              <mc:Fallback>
                <p:oleObj name="Equation" r:id="rId9" imgW="1739880" imgH="5839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259584" y="5628876"/>
                        <a:ext cx="2892027" cy="9684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57072" y="3307286"/>
            <a:ext cx="4579424" cy="2065930"/>
          </a:xfrm>
          <a:prstGeom prst="rect">
            <a:avLst/>
          </a:prstGeom>
        </p:spPr>
      </p:pic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8453915"/>
              </p:ext>
            </p:extLst>
          </p:nvPr>
        </p:nvGraphicFramePr>
        <p:xfrm>
          <a:off x="2267744" y="3645566"/>
          <a:ext cx="1487028" cy="575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26" name="Equation" r:id="rId12" imgW="1054080" imgH="406080" progId="Equation.DSMT4">
                  <p:embed/>
                </p:oleObj>
              </mc:Choice>
              <mc:Fallback>
                <p:oleObj name="Equation" r:id="rId12" imgW="105408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267744" y="3645566"/>
                        <a:ext cx="1487028" cy="5755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0615149"/>
              </p:ext>
            </p:extLst>
          </p:nvPr>
        </p:nvGraphicFramePr>
        <p:xfrm>
          <a:off x="1259632" y="5556498"/>
          <a:ext cx="1381827" cy="622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27" name="Equation" r:id="rId14" imgW="1015920" imgH="457200" progId="Equation.DSMT4">
                  <p:embed/>
                </p:oleObj>
              </mc:Choice>
              <mc:Fallback>
                <p:oleObj name="Equation" r:id="rId14" imgW="101592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259632" y="5556498"/>
                        <a:ext cx="1381827" cy="6227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029870" y="430549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Arial Narrow" panose="020B0606020202030204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(</a:t>
            </a:r>
            <a:r>
              <a:rPr lang="ru-RU" dirty="0" smtClean="0">
                <a:latin typeface="Arial Narrow" panose="020B0606020202030204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1)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620998" y="5809920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Arial Narrow" panose="020B0606020202030204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(2)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11" name="Rectangle 146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1671"/>
          <p:cNvSpPr>
            <a:spLocks noChangeArrowheads="1"/>
          </p:cNvSpPr>
          <p:nvPr/>
        </p:nvSpPr>
        <p:spPr bwMode="auto">
          <a:xfrm>
            <a:off x="6228184" y="44676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6320582"/>
              </p:ext>
            </p:extLst>
          </p:nvPr>
        </p:nvGraphicFramePr>
        <p:xfrm>
          <a:off x="6228184" y="446761"/>
          <a:ext cx="2847975" cy="234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28" name="Visio" r:id="rId16" imgW="15744841" imgH="12601579" progId="Visio.Drawing.15">
                  <p:embed/>
                </p:oleObj>
              </mc:Choice>
              <mc:Fallback>
                <p:oleObj name="Visio" r:id="rId16" imgW="15744841" imgH="12601579" progId="Visio.Drawing.15">
                  <p:embed/>
                  <p:pic>
                    <p:nvPicPr>
                      <p:cNvPr id="0" name="Object 16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446761"/>
                        <a:ext cx="2847975" cy="2343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6372200" y="2629903"/>
            <a:ext cx="26642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Рис. </a:t>
            </a:r>
            <a:r>
              <a:rPr lang="ru-RU" sz="1200" dirty="0" smtClean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2 </a:t>
            </a:r>
            <a:r>
              <a:rPr lang="ru-RU" sz="1200" dirty="0">
                <a:latin typeface="Arial Narrow" pitchFamily="34" charset="0"/>
              </a:rPr>
              <a:t>Зависимость показателя распределения энергии сигнала в АКФ от количества накапливаемых импульсов</a:t>
            </a:r>
          </a:p>
        </p:txBody>
      </p:sp>
    </p:spTree>
    <p:extLst>
      <p:ext uri="{BB962C8B-B14F-4D97-AF65-F5344CB8AC3E}">
        <p14:creationId xmlns:p14="http://schemas.microsoft.com/office/powerpoint/2010/main" val="102633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6512" y="889414"/>
            <a:ext cx="5009511" cy="2467578"/>
          </a:xfrm>
          <a:prstGeom prst="rect">
            <a:avLst/>
          </a:prstGeom>
        </p:spPr>
      </p:pic>
      <p:sp>
        <p:nvSpPr>
          <p:cNvPr id="54" name="Скругленный прямоугольник 11">
            <a:extLst>
              <a:ext uri="{FF2B5EF4-FFF2-40B4-BE49-F238E27FC236}">
                <a16:creationId xmlns:a16="http://schemas.microsoft.com/office/drawing/2014/main" xmlns="" id="{500D399D-2C9C-4707-83A7-FAC73CE2F33B}"/>
              </a:ext>
            </a:extLst>
          </p:cNvPr>
          <p:cNvSpPr/>
          <p:nvPr/>
        </p:nvSpPr>
        <p:spPr>
          <a:xfrm>
            <a:off x="36512" y="0"/>
            <a:ext cx="9064567" cy="415151"/>
          </a:xfrm>
          <a:prstGeom prst="roundRect">
            <a:avLst>
              <a:gd name="adj" fmla="val 16667"/>
            </a:avLst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7031" indent="-627031" algn="ctr">
              <a:defRPr/>
            </a:pPr>
            <a:endParaRPr lang="ru-RU" altLang="ru-RU" sz="1600" b="1" dirty="0">
              <a:latin typeface="Arial Narrow" pitchFamily="34" charset="0"/>
            </a:endParaRP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xmlns="" id="{2DFD103A-863A-4A5B-997F-693FF1B0BC58}"/>
              </a:ext>
            </a:extLst>
          </p:cNvPr>
          <p:cNvSpPr/>
          <p:nvPr/>
        </p:nvSpPr>
        <p:spPr>
          <a:xfrm>
            <a:off x="399759" y="69076"/>
            <a:ext cx="83380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altLang="ru-RU" sz="1500" b="1" dirty="0">
                <a:latin typeface="Arial Narrow" pitchFamily="34" charset="0"/>
              </a:rPr>
              <a:t>ВЗВЕШИВАНИЕ АКФ ВХОДНОЙ РЕАЛИЗАЦИИ</a:t>
            </a:r>
          </a:p>
        </p:txBody>
      </p:sp>
      <p:sp>
        <p:nvSpPr>
          <p:cNvPr id="63" name="Овал 62">
            <a:extLst>
              <a:ext uri="{FF2B5EF4-FFF2-40B4-BE49-F238E27FC236}">
                <a16:creationId xmlns:a16="http://schemas.microsoft.com/office/drawing/2014/main" xmlns="" id="{0A651701-2A72-4623-A480-D7AB7D3195A4}"/>
              </a:ext>
            </a:extLst>
          </p:cNvPr>
          <p:cNvSpPr/>
          <p:nvPr/>
        </p:nvSpPr>
        <p:spPr>
          <a:xfrm>
            <a:off x="8715888" y="33543"/>
            <a:ext cx="349696" cy="348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 Narrow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xmlns="" id="{60F4A699-04E0-4315-9B45-FE3EEEF731C4}"/>
              </a:ext>
            </a:extLst>
          </p:cNvPr>
          <p:cNvSpPr/>
          <p:nvPr/>
        </p:nvSpPr>
        <p:spPr>
          <a:xfrm>
            <a:off x="971600" y="6309320"/>
            <a:ext cx="3362970" cy="253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7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Рис. 7. </a:t>
            </a:r>
            <a:r>
              <a:rPr lang="ru-RU" sz="1200" dirty="0">
                <a:latin typeface="Arial Narrow" pitchFamily="34" charset="0"/>
              </a:rPr>
              <a:t>АКФ входной реализации после взвешивания</a:t>
            </a:r>
            <a:endParaRPr lang="ru-RU" sz="1200" dirty="0">
              <a:solidFill>
                <a:srgbClr val="000000"/>
              </a:solidFill>
              <a:latin typeface="Arial Narrow" pitchFamily="34" charset="0"/>
              <a:ea typeface="Calibri" panose="020F050202020403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725866" y="719311"/>
            <a:ext cx="1838022" cy="477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 Narrow" pitchFamily="34" charset="0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60F4A699-04E0-4315-9B45-FE3EEEF731C4}"/>
              </a:ext>
            </a:extLst>
          </p:cNvPr>
          <p:cNvSpPr/>
          <p:nvPr/>
        </p:nvSpPr>
        <p:spPr>
          <a:xfrm>
            <a:off x="5220072" y="3212976"/>
            <a:ext cx="3672408" cy="413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7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Рис. 8. Модуль </a:t>
            </a:r>
            <a:r>
              <a:rPr lang="ru-RU" sz="1200" dirty="0">
                <a:latin typeface="Arial Narrow" pitchFamily="34" charset="0"/>
              </a:rPr>
              <a:t>АКФ</a:t>
            </a:r>
            <a:r>
              <a:rPr lang="en-US" sz="1200" dirty="0">
                <a:latin typeface="Arial Narrow" pitchFamily="34" charset="0"/>
              </a:rPr>
              <a:t> </a:t>
            </a:r>
            <a:r>
              <a:rPr lang="ru-RU" sz="1200" dirty="0">
                <a:latin typeface="Arial Narrow" pitchFamily="34" charset="0"/>
              </a:rPr>
              <a:t>от АКФ</a:t>
            </a:r>
            <a:r>
              <a:rPr lang="en-US" sz="1200" dirty="0">
                <a:latin typeface="Arial Narrow" pitchFamily="34" charset="0"/>
              </a:rPr>
              <a:t> </a:t>
            </a:r>
            <a:r>
              <a:rPr lang="ru-RU" sz="1200" dirty="0">
                <a:latin typeface="Arial Narrow" pitchFamily="34" charset="0"/>
              </a:rPr>
              <a:t>входной реализации </a:t>
            </a:r>
            <a:endParaRPr lang="ru-RU" sz="1200" dirty="0" smtClean="0">
              <a:latin typeface="Arial Narrow" pitchFamily="34" charset="0"/>
            </a:endParaRPr>
          </a:p>
          <a:p>
            <a:pPr algn="ctr">
              <a:lnSpc>
                <a:spcPct val="87000"/>
              </a:lnSpc>
              <a:spcAft>
                <a:spcPts val="0"/>
              </a:spcAft>
            </a:pPr>
            <a:r>
              <a:rPr lang="ru-RU" sz="1200" dirty="0" smtClean="0">
                <a:latin typeface="Arial Narrow" pitchFamily="34" charset="0"/>
              </a:rPr>
              <a:t>после </a:t>
            </a:r>
            <a:r>
              <a:rPr lang="ru-RU" sz="1200" dirty="0">
                <a:latin typeface="Arial Narrow" pitchFamily="34" charset="0"/>
              </a:rPr>
              <a:t>взвешивания</a:t>
            </a:r>
            <a:endParaRPr lang="ru-RU" sz="1200" dirty="0">
              <a:solidFill>
                <a:srgbClr val="000000"/>
              </a:solidFill>
              <a:latin typeface="Arial Narrow" pitchFamily="34" charset="0"/>
              <a:ea typeface="Calibri" panose="020F050202020403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60F4A699-04E0-4315-9B45-FE3EEEF731C4}"/>
              </a:ext>
            </a:extLst>
          </p:cNvPr>
          <p:cNvSpPr/>
          <p:nvPr/>
        </p:nvSpPr>
        <p:spPr>
          <a:xfrm>
            <a:off x="971600" y="3429000"/>
            <a:ext cx="3168351" cy="253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7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Рис. 6. Взвешивание </a:t>
            </a:r>
            <a:r>
              <a:rPr lang="ru-RU" sz="1200" dirty="0">
                <a:latin typeface="Arial Narrow" pitchFamily="34" charset="0"/>
              </a:rPr>
              <a:t>АКФ входной реализации</a:t>
            </a:r>
            <a:endParaRPr lang="ru-RU" sz="1200" dirty="0">
              <a:solidFill>
                <a:srgbClr val="000000"/>
              </a:solidFill>
              <a:latin typeface="Arial Narrow" pitchFamily="34" charset="0"/>
              <a:ea typeface="Calibri" panose="020F0502020204030204" pitchFamily="34" charset="0"/>
            </a:endParaRPr>
          </a:p>
        </p:txBody>
      </p:sp>
      <p:sp>
        <p:nvSpPr>
          <p:cNvPr id="48" name="Стрелка: изогнутая 120">
            <a:extLst>
              <a:ext uri="{FF2B5EF4-FFF2-40B4-BE49-F238E27FC236}">
                <a16:creationId xmlns:a16="http://schemas.microsoft.com/office/drawing/2014/main" xmlns="" id="{EF71997B-08CA-4B51-A9F2-54502E07FCE2}"/>
              </a:ext>
            </a:extLst>
          </p:cNvPr>
          <p:cNvSpPr/>
          <p:nvPr/>
        </p:nvSpPr>
        <p:spPr>
          <a:xfrm rot="5400000" flipH="1">
            <a:off x="5791232" y="3301581"/>
            <a:ext cx="1872208" cy="3322175"/>
          </a:xfrm>
          <a:prstGeom prst="bentArrow">
            <a:avLst>
              <a:gd name="adj1" fmla="val 42270"/>
              <a:gd name="adj2" fmla="val 31671"/>
              <a:gd name="adj3" fmla="val 33102"/>
              <a:gd name="adj4" fmla="val 21513"/>
            </a:avLst>
          </a:prstGeom>
          <a:solidFill>
            <a:schemeClr val="bg2">
              <a:lumMod val="90000"/>
              <a:alpha val="37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9" name="Стрелка: вниз 115">
            <a:extLst>
              <a:ext uri="{FF2B5EF4-FFF2-40B4-BE49-F238E27FC236}">
                <a16:creationId xmlns:a16="http://schemas.microsoft.com/office/drawing/2014/main" xmlns="" id="{63F2AE05-2023-4538-867B-E8735F56FF9C}"/>
              </a:ext>
            </a:extLst>
          </p:cNvPr>
          <p:cNvSpPr/>
          <p:nvPr/>
        </p:nvSpPr>
        <p:spPr>
          <a:xfrm>
            <a:off x="1835696" y="3861048"/>
            <a:ext cx="1704340" cy="288032"/>
          </a:xfrm>
          <a:prstGeom prst="downArrow">
            <a:avLst>
              <a:gd name="adj1" fmla="val 57296"/>
              <a:gd name="adj2" fmla="val 50000"/>
            </a:avLst>
          </a:prstGeom>
          <a:solidFill>
            <a:schemeClr val="bg2">
              <a:lumMod val="90000"/>
              <a:alpha val="37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 defTabSz="914354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1010394"/>
              </p:ext>
            </p:extLst>
          </p:nvPr>
        </p:nvGraphicFramePr>
        <p:xfrm>
          <a:off x="1725866" y="736600"/>
          <a:ext cx="1792288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44" name="Equation" r:id="rId5" imgW="1066680" imgH="266400" progId="Equation.DSMT4">
                  <p:embed/>
                </p:oleObj>
              </mc:Choice>
              <mc:Fallback>
                <p:oleObj name="Equation" r:id="rId5" imgW="106668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25866" y="736600"/>
                        <a:ext cx="1792288" cy="446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3580438" y="77497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Arial Narrow" panose="020B0606020202030204" pitchFamily="34" charset="0"/>
                <a:ea typeface="Calibri" panose="020F0502020204030204" pitchFamily="34" charset="0"/>
                <a:cs typeface="SimSun" panose="02010600030101010101" pitchFamily="2" charset="-122"/>
              </a:rPr>
              <a:t>(3)</a:t>
            </a:r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6512" y="3861049"/>
            <a:ext cx="5006003" cy="23791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27984" y="908720"/>
            <a:ext cx="4716016" cy="2253212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60F4A699-04E0-4315-9B45-FE3EEEF731C4}"/>
              </a:ext>
            </a:extLst>
          </p:cNvPr>
          <p:cNvSpPr/>
          <p:nvPr/>
        </p:nvSpPr>
        <p:spPr>
          <a:xfrm>
            <a:off x="5066249" y="5231004"/>
            <a:ext cx="3082043" cy="574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Вычисление АКФ от взвешенной</a:t>
            </a:r>
          </a:p>
          <a:p>
            <a:pPr algn="ctr">
              <a:lnSpc>
                <a:spcPct val="8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Arial Narrow" pitchFamily="34" charset="0"/>
                <a:ea typeface="Calibri" panose="020F0502020204030204" pitchFamily="34" charset="0"/>
              </a:rPr>
              <a:t>АКФ входной реализации</a:t>
            </a:r>
            <a:endParaRPr lang="ru-RU" dirty="0">
              <a:solidFill>
                <a:srgbClr val="000000"/>
              </a:solidFill>
              <a:latin typeface="Arial Narrow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44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Скругленный прямоугольник 11">
            <a:extLst>
              <a:ext uri="{FF2B5EF4-FFF2-40B4-BE49-F238E27FC236}">
                <a16:creationId xmlns:a16="http://schemas.microsoft.com/office/drawing/2014/main" xmlns="" id="{500D399D-2C9C-4707-83A7-FAC73CE2F33B}"/>
              </a:ext>
            </a:extLst>
          </p:cNvPr>
          <p:cNvSpPr/>
          <p:nvPr/>
        </p:nvSpPr>
        <p:spPr>
          <a:xfrm>
            <a:off x="34649" y="0"/>
            <a:ext cx="9067254" cy="439883"/>
          </a:xfrm>
          <a:prstGeom prst="roundRect">
            <a:avLst>
              <a:gd name="adj" fmla="val 16667"/>
            </a:avLst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7031" indent="-627031" algn="ctr">
              <a:defRPr/>
            </a:pPr>
            <a:endParaRPr lang="ru-RU" altLang="ru-RU" sz="1600" b="1" dirty="0">
              <a:latin typeface="Arial Narrow" pitchFamily="34" charset="0"/>
            </a:endParaRPr>
          </a:p>
        </p:txBody>
      </p:sp>
      <p:sp>
        <p:nvSpPr>
          <p:cNvPr id="63" name="Овал 62">
            <a:extLst>
              <a:ext uri="{FF2B5EF4-FFF2-40B4-BE49-F238E27FC236}">
                <a16:creationId xmlns:a16="http://schemas.microsoft.com/office/drawing/2014/main" xmlns="" id="{0A651701-2A72-4623-A480-D7AB7D3195A4}"/>
              </a:ext>
            </a:extLst>
          </p:cNvPr>
          <p:cNvSpPr/>
          <p:nvPr/>
        </p:nvSpPr>
        <p:spPr>
          <a:xfrm>
            <a:off x="8686800" y="45909"/>
            <a:ext cx="349696" cy="348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Narrow" pitchFamily="34" charset="0"/>
                <a:cs typeface="Arial" panose="020B0604020202020204" pitchFamily="34" charset="0"/>
              </a:rPr>
              <a:t>6</a:t>
            </a:r>
            <a:endParaRPr lang="ru-RU" dirty="0">
              <a:solidFill>
                <a:schemeClr val="tx1"/>
              </a:solidFill>
              <a:latin typeface="Arial Narrow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8208462"/>
              </p:ext>
            </p:extLst>
          </p:nvPr>
        </p:nvGraphicFramePr>
        <p:xfrm>
          <a:off x="0" y="720452"/>
          <a:ext cx="4499992" cy="2774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80" name="Visio" r:id="rId4" imgW="41119509" imgH="26869875" progId="Visio.Drawing.15">
                  <p:embed/>
                </p:oleObj>
              </mc:Choice>
              <mc:Fallback>
                <p:oleObj name="Visio" r:id="rId4" imgW="41119509" imgH="26869875" progId="Visio.Drawing.15">
                  <p:embed/>
                  <p:pic>
                    <p:nvPicPr>
                      <p:cNvPr id="0" name="Picture 10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720452"/>
                        <a:ext cx="4499992" cy="277464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0822" name="Rectangle 838"/>
          <p:cNvSpPr>
            <a:spLocks noChangeArrowheads="1"/>
          </p:cNvSpPr>
          <p:nvPr/>
        </p:nvSpPr>
        <p:spPr bwMode="auto">
          <a:xfrm>
            <a:off x="34649" y="4250556"/>
            <a:ext cx="9067253" cy="24776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54013" algn="just"/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Выигрыш 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ОСШ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на входе УПР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при применении разработанного способа относительно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энергетического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диапазоне значений ОСШ на входе приёмного модуля </a:t>
            </a:r>
            <a:r>
              <a:rPr lang="ru-RU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СП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Л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от 0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до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10 дБ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составляет</a:t>
            </a:r>
            <a:r>
              <a:rPr lang="ru-RU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3-6 </a:t>
            </a:r>
            <a:r>
              <a:rPr lang="ru-RU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дБ.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lvl="0" indent="354013" algn="just"/>
            <a:endParaRPr lang="ru-RU" sz="1100" dirty="0" smtClean="0">
              <a:latin typeface="Arial Narrow" pitchFamily="34" charset="0"/>
              <a:ea typeface="Calibri" pitchFamily="34" charset="0"/>
              <a:cs typeface="Times New Roman" pitchFamily="18" charset="0"/>
            </a:endParaRPr>
          </a:p>
          <a:p>
            <a:pPr lvl="0" indent="354013" algn="just"/>
            <a:r>
              <a:rPr lang="ru-RU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Разработанный способ:</a:t>
            </a:r>
          </a:p>
          <a:p>
            <a:pPr lvl="0" indent="354013" algn="just"/>
            <a:r>
              <a:rPr lang="ru-RU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 – нечувствителен к априорной информации о диапазонах частот повторения и длительностях импульсов;</a:t>
            </a:r>
          </a:p>
          <a:p>
            <a:pPr lvl="0" indent="354013" algn="just"/>
            <a:r>
              <a:rPr lang="ru-RU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– количество каналов определяется размером Фурье-преобразования </a:t>
            </a:r>
            <a:r>
              <a:rPr lang="ru-RU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и составляет порядка</a:t>
            </a:r>
            <a:br>
              <a:rPr lang="ru-RU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10</a:t>
            </a:r>
            <a:r>
              <a:rPr lang="ru-RU" b="1" baseline="30000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>
                <a:latin typeface="Arial Narrow" pitchFamily="34" charset="0"/>
                <a:ea typeface="Calibri" pitchFamily="34" charset="0"/>
                <a:cs typeface="Times New Roman" pitchFamily="18" charset="0"/>
              </a:rPr>
              <a:t>каналов.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905A571D-CB98-4DA9-A71E-69CCF1238D3D}"/>
              </a:ext>
            </a:extLst>
          </p:cNvPr>
          <p:cNvSpPr/>
          <p:nvPr/>
        </p:nvSpPr>
        <p:spPr>
          <a:xfrm>
            <a:off x="4824536" y="3548974"/>
            <a:ext cx="4067944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dirty="0">
                <a:latin typeface="Arial Narrow" pitchFamily="34" charset="0"/>
              </a:rPr>
              <a:t>Рис. </a:t>
            </a:r>
            <a:r>
              <a:rPr lang="ru-RU" sz="1200" dirty="0" smtClean="0">
                <a:latin typeface="Arial Narrow" pitchFamily="34" charset="0"/>
              </a:rPr>
              <a:t>10. </a:t>
            </a:r>
            <a:r>
              <a:rPr lang="ru-RU" sz="1200" dirty="0">
                <a:latin typeface="Arial Narrow" pitchFamily="34" charset="0"/>
              </a:rPr>
              <a:t>Кривые обнаружения</a:t>
            </a:r>
            <a:endParaRPr lang="ru-RU" sz="12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170870" name="Picture 88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372" y="858321"/>
            <a:ext cx="4692132" cy="2621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905A571D-CB98-4DA9-A71E-69CCF1238D3D}"/>
              </a:ext>
            </a:extLst>
          </p:cNvPr>
          <p:cNvSpPr/>
          <p:nvPr/>
        </p:nvSpPr>
        <p:spPr>
          <a:xfrm>
            <a:off x="251520" y="3545258"/>
            <a:ext cx="41497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200" dirty="0">
                <a:latin typeface="Arial Narrow" pitchFamily="34" charset="0"/>
              </a:rPr>
              <a:t>Рис. </a:t>
            </a:r>
            <a:r>
              <a:rPr lang="ru-RU" sz="1200" dirty="0" smtClean="0">
                <a:latin typeface="Arial Narrow" pitchFamily="34" charset="0"/>
              </a:rPr>
              <a:t>9. </a:t>
            </a:r>
            <a:r>
              <a:rPr lang="ru-RU" sz="1200" dirty="0" smtClean="0">
                <a:latin typeface="Arial Narrow" pitchFamily="34" charset="0"/>
              </a:rPr>
              <a:t>Зависимость </a:t>
            </a:r>
            <a:r>
              <a:rPr lang="ru-RU" sz="1200" dirty="0">
                <a:latin typeface="Arial Narrow" pitchFamily="34" charset="0"/>
              </a:rPr>
              <a:t>ОСШ на входе УПР от ОСШ на входе приемного модуля СПЛ</a:t>
            </a:r>
            <a:endParaRPr lang="ru-RU" sz="12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2DFD103A-863A-4A5B-997F-693FF1B0BC58}"/>
              </a:ext>
            </a:extLst>
          </p:cNvPr>
          <p:cNvSpPr/>
          <p:nvPr/>
        </p:nvSpPr>
        <p:spPr>
          <a:xfrm>
            <a:off x="399240" y="81442"/>
            <a:ext cx="83380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altLang="ru-RU" sz="1500" b="1" dirty="0">
                <a:latin typeface="Arial Narrow" pitchFamily="34" charset="0"/>
              </a:rPr>
              <a:t>ОЦЕНКА ЭФФЕКТИВНОСТИ СПОСОБА</a:t>
            </a:r>
          </a:p>
        </p:txBody>
      </p:sp>
    </p:spTree>
    <p:extLst>
      <p:ext uri="{BB962C8B-B14F-4D97-AF65-F5344CB8AC3E}">
        <p14:creationId xmlns:p14="http://schemas.microsoft.com/office/powerpoint/2010/main" val="405071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Овал 62">
            <a:extLst>
              <a:ext uri="{FF2B5EF4-FFF2-40B4-BE49-F238E27FC236}">
                <a16:creationId xmlns="" xmlns:a16="http://schemas.microsoft.com/office/drawing/2014/main" id="{0A651701-2A72-4623-A480-D7AB7D3195A4}"/>
              </a:ext>
            </a:extLst>
          </p:cNvPr>
          <p:cNvSpPr/>
          <p:nvPr/>
        </p:nvSpPr>
        <p:spPr>
          <a:xfrm>
            <a:off x="8715888" y="66801"/>
            <a:ext cx="349696" cy="348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Narrow" pitchFamily="34" charset="0"/>
                <a:cs typeface="Arial" panose="020B0604020202020204" pitchFamily="34" charset="0"/>
              </a:rPr>
              <a:t>7</a:t>
            </a:r>
            <a:endParaRPr lang="ru-RU" dirty="0">
              <a:solidFill>
                <a:schemeClr val="tx1"/>
              </a:solidFill>
              <a:latin typeface="Arial Narrow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33"/>
          <p:cNvSpPr>
            <a:spLocks noChangeArrowheads="1"/>
          </p:cNvSpPr>
          <p:nvPr/>
        </p:nvSpPr>
        <p:spPr bwMode="auto">
          <a:xfrm flipV="1">
            <a:off x="3131509" y="260746"/>
            <a:ext cx="253950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>
              <a:latin typeface="Arial Narrow" pitchFamily="34" charset="0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="" xmlns:a16="http://schemas.microsoft.com/office/drawing/2014/main" id="{2DFD103A-863A-4A5B-997F-693FF1B0BC58}"/>
              </a:ext>
            </a:extLst>
          </p:cNvPr>
          <p:cNvSpPr/>
          <p:nvPr/>
        </p:nvSpPr>
        <p:spPr>
          <a:xfrm>
            <a:off x="1" y="44624"/>
            <a:ext cx="8715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1500" b="1" dirty="0">
                <a:latin typeface="Arial Narrow" pitchFamily="34" charset="0"/>
              </a:rPr>
              <a:t>СПОСОБ ОБНАРУЖЕНИЯ ИСТОЧНИКА </a:t>
            </a:r>
            <a:r>
              <a:rPr lang="ru-RU" sz="1500" b="1" dirty="0" smtClean="0">
                <a:latin typeface="Arial Narrow" pitchFamily="34" charset="0"/>
              </a:rPr>
              <a:t>КВАЗИНЕПРЕРЫВНЫХ </a:t>
            </a:r>
            <a:r>
              <a:rPr lang="ru-RU" sz="1500" b="1" dirty="0">
                <a:latin typeface="Arial Narrow" pitchFamily="34" charset="0"/>
              </a:rPr>
              <a:t>СИГНАЛОВ</a:t>
            </a:r>
            <a:br>
              <a:rPr lang="ru-RU" sz="1500" b="1" dirty="0">
                <a:latin typeface="Arial Narrow" pitchFamily="34" charset="0"/>
              </a:rPr>
            </a:br>
            <a:r>
              <a:rPr lang="ru-RU" sz="1500" b="1" dirty="0">
                <a:latin typeface="Arial Narrow" pitchFamily="34" charset="0"/>
              </a:rPr>
              <a:t>С НИЗКОЙ ЭНЕРГЕТИЧЕСКОЙ ДОСТУПНОСТЬЮ СРЕДСТВАМИ ПАССИВНОЙ ЛОКАЦИИ</a:t>
            </a:r>
            <a:endParaRPr lang="ru-RU" altLang="ru-RU" sz="1500" b="1" dirty="0">
              <a:latin typeface="Arial Narrow" pitchFamily="34" charset="0"/>
            </a:endParaRPr>
          </a:p>
        </p:txBody>
      </p:sp>
      <p:sp>
        <p:nvSpPr>
          <p:cNvPr id="54" name="Скругленный прямоугольник 11">
            <a:extLst>
              <a:ext uri="{FF2B5EF4-FFF2-40B4-BE49-F238E27FC236}">
                <a16:creationId xmlns="" xmlns:a16="http://schemas.microsoft.com/office/drawing/2014/main" id="{500D399D-2C9C-4707-83A7-FAC73CE2F33B}"/>
              </a:ext>
            </a:extLst>
          </p:cNvPr>
          <p:cNvSpPr/>
          <p:nvPr/>
        </p:nvSpPr>
        <p:spPr>
          <a:xfrm>
            <a:off x="17748" y="0"/>
            <a:ext cx="9108504" cy="481667"/>
          </a:xfrm>
          <a:prstGeom prst="roundRect">
            <a:avLst>
              <a:gd name="adj" fmla="val 16667"/>
            </a:avLst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27031" indent="-627031" algn="ctr">
              <a:defRPr/>
            </a:pPr>
            <a:endParaRPr lang="ru-RU" altLang="ru-RU" sz="1600" b="1" dirty="0">
              <a:latin typeface="Arial Narrow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1" y="476672"/>
            <a:ext cx="7128792" cy="4323845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F7D595ED-88AE-4F14-8318-1822F72C0A39}"/>
              </a:ext>
            </a:extLst>
          </p:cNvPr>
          <p:cNvSpPr/>
          <p:nvPr/>
        </p:nvSpPr>
        <p:spPr>
          <a:xfrm>
            <a:off x="107504" y="4825139"/>
            <a:ext cx="8930287" cy="1988237"/>
          </a:xfrm>
          <a:prstGeom prst="rect">
            <a:avLst/>
          </a:prstGeom>
          <a:solidFill>
            <a:srgbClr val="FFF39D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ru-RU" sz="1600" b="1" dirty="0">
                <a:latin typeface="Arial Narrow" pitchFamily="34" charset="0"/>
              </a:rPr>
              <a:t>С</a:t>
            </a:r>
            <a:r>
              <a:rPr lang="ru-RU" sz="1600" b="1" dirty="0" smtClean="0">
                <a:latin typeface="Arial Narrow" pitchFamily="34" charset="0"/>
              </a:rPr>
              <a:t>пособ обнаружения источника квазинепрерывных сигналов с низкой энергетической доступностью средствами пассивной локации </a:t>
            </a:r>
            <a:r>
              <a:rPr lang="ru-RU" sz="16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отличается </a:t>
            </a:r>
            <a:r>
              <a:rPr lang="ru-RU" sz="1600" dirty="0">
                <a:latin typeface="Arial Narrow" panose="020B0606020202030204" pitchFamily="34" charset="0"/>
              </a:rPr>
              <a:t>от ранее известных формированием решающей статистики с учетом структуры разведываемого сигнала и шума </a:t>
            </a:r>
            <a:r>
              <a:rPr lang="ru-RU" sz="1600" dirty="0" smtClean="0">
                <a:latin typeface="Arial Narrow" panose="020B0606020202030204" pitchFamily="34" charset="0"/>
              </a:rPr>
              <a:t>путем взвешивания </a:t>
            </a:r>
            <a:r>
              <a:rPr lang="ru-RU" sz="1600" dirty="0">
                <a:latin typeface="Arial Narrow" panose="020B0606020202030204" pitchFamily="34" charset="0"/>
              </a:rPr>
              <a:t>АКФ входной реализации, согласованной со временем накопления и шириной полосы </a:t>
            </a:r>
            <a:r>
              <a:rPr lang="ru-RU" sz="1600" dirty="0" smtClean="0">
                <a:latin typeface="Arial Narrow" panose="020B0606020202030204" pitchFamily="34" charset="0"/>
              </a:rPr>
              <a:t>анализа, накоплением энергии </a:t>
            </a:r>
            <a:r>
              <a:rPr lang="ru-RU" sz="1600" dirty="0" smtClean="0">
                <a:latin typeface="Arial Narrow" panose="020B0606020202030204" pitchFamily="34" charset="0"/>
              </a:rPr>
              <a:t>полезного сигнала </a:t>
            </a:r>
            <a:r>
              <a:rPr lang="ru-RU" sz="1600" dirty="0" smtClean="0">
                <a:latin typeface="Arial Narrow" panose="020B0606020202030204" pitchFamily="34" charset="0"/>
              </a:rPr>
              <a:t>от взвешенной АКФ входной реализации и </a:t>
            </a:r>
            <a:r>
              <a:rPr lang="ru-RU" sz="1600" b="1" dirty="0">
                <a:solidFill>
                  <a:srgbClr val="FF0000"/>
                </a:solidFill>
                <a:latin typeface="Arial Narrow" panose="020B0606020202030204" pitchFamily="34" charset="0"/>
              </a:rPr>
              <a:t>позволяет</a:t>
            </a:r>
            <a:r>
              <a:rPr lang="ru-RU" sz="1600" dirty="0">
                <a:latin typeface="Arial Narrow" panose="020B0606020202030204" pitchFamily="34" charset="0"/>
              </a:rPr>
              <a:t> обеспечить невосприимчивость приемного устройства к априорным сведениям о параметрах разведываемых </a:t>
            </a:r>
            <a:r>
              <a:rPr lang="ru-RU" sz="1600" dirty="0" smtClean="0">
                <a:latin typeface="Arial Narrow" panose="020B0606020202030204" pitchFamily="34" charset="0"/>
              </a:rPr>
              <a:t>сигналов и </a:t>
            </a:r>
            <a:r>
              <a:rPr lang="ru-RU" sz="1600" dirty="0" smtClean="0">
                <a:latin typeface="Arial Narrow" pitchFamily="34" charset="0"/>
                <a:cs typeface="Times New Roman" panose="02020603050405020304" pitchFamily="18" charset="0"/>
              </a:rPr>
              <a:t>необходимую </a:t>
            </a:r>
            <a:r>
              <a:rPr lang="ru-RU" sz="1600" dirty="0" smtClean="0"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дальность </a:t>
            </a:r>
            <a:r>
              <a:rPr lang="ru-RU" sz="1600" dirty="0"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действия </a:t>
            </a:r>
            <a:r>
              <a:rPr lang="ru-RU" sz="1600" dirty="0" smtClean="0">
                <a:latin typeface="Arial Narrow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средства пассивной локации</a:t>
            </a:r>
            <a:r>
              <a:rPr lang="ru-RU" sz="1600" dirty="0" smtClean="0">
                <a:latin typeface="Arial Narrow" panose="020B0606020202030204" pitchFamily="34" charset="0"/>
              </a:rPr>
              <a:t>.</a:t>
            </a:r>
            <a:endParaRPr lang="ru-RU" sz="1600" dirty="0" smtClean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82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387015</TotalTime>
  <Words>627</Words>
  <Application>Microsoft Office PowerPoint</Application>
  <PresentationFormat>Экран (4:3)</PresentationFormat>
  <Paragraphs>85</Paragraphs>
  <Slides>7</Slides>
  <Notes>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4</vt:i4>
      </vt:variant>
      <vt:variant>
        <vt:lpstr>Заголовки слайдов</vt:lpstr>
      </vt:variant>
      <vt:variant>
        <vt:i4>7</vt:i4>
      </vt:variant>
    </vt:vector>
  </HeadingPairs>
  <TitlesOfParts>
    <vt:vector size="17" baseType="lpstr">
      <vt:lpstr>SimSun</vt:lpstr>
      <vt:lpstr>Arial</vt:lpstr>
      <vt:lpstr>Arial Narrow</vt:lpstr>
      <vt:lpstr>Calibri</vt:lpstr>
      <vt:lpstr>Times New Roman</vt:lpstr>
      <vt:lpstr>Тема Office</vt:lpstr>
      <vt:lpstr>Equation</vt:lpstr>
      <vt:lpstr>MathType 7.0 Equation</vt:lpstr>
      <vt:lpstr>Visio</vt:lpstr>
      <vt:lpstr>Документ Microsoft 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Ярославское высшее военное училище противовоздушной обороны</dc:title>
  <dc:creator>Ivan</dc:creator>
  <cp:lastModifiedBy>Zver</cp:lastModifiedBy>
  <cp:revision>5290</cp:revision>
  <cp:lastPrinted>2024-05-07T07:03:50Z</cp:lastPrinted>
  <dcterms:created xsi:type="dcterms:W3CDTF">2015-10-01T06:37:57Z</dcterms:created>
  <dcterms:modified xsi:type="dcterms:W3CDTF">2025-04-16T06:27:42Z</dcterms:modified>
</cp:coreProperties>
</file>